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62" r:id="rId3"/>
    <p:sldId id="257" r:id="rId4"/>
    <p:sldId id="263" r:id="rId5"/>
    <p:sldId id="261" r:id="rId6"/>
    <p:sldId id="264" r:id="rId7"/>
    <p:sldId id="269" r:id="rId8"/>
    <p:sldId id="266" r:id="rId9"/>
    <p:sldId id="267" r:id="rId10"/>
    <p:sldId id="268" r:id="rId11"/>
    <p:sldId id="265" r:id="rId12"/>
    <p:sldId id="26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00" autoAdjust="0"/>
    <p:restoredTop sz="93981" autoAdjust="0"/>
  </p:normalViewPr>
  <p:slideViewPr>
    <p:cSldViewPr>
      <p:cViewPr varScale="1">
        <p:scale>
          <a:sx n="62" d="100"/>
          <a:sy n="62" d="100"/>
        </p:scale>
        <p:origin x="78"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2701F9-68F7-4248-963C-565B3DAC2F5B}" type="datetimeFigureOut">
              <a:rPr lang="en-US" smtClean="0"/>
              <a:t>4/27/2021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7DD7B8-E283-463B-ACE8-A4C10BFF42C3}" type="slidenum">
              <a:rPr lang="en-US" smtClean="0"/>
              <a:t>‹#›</a:t>
            </a:fld>
            <a:endParaRPr lang="en-US" dirty="0"/>
          </a:p>
        </p:txBody>
      </p:sp>
    </p:spTree>
    <p:extLst>
      <p:ext uri="{BB962C8B-B14F-4D97-AF65-F5344CB8AC3E}">
        <p14:creationId xmlns:p14="http://schemas.microsoft.com/office/powerpoint/2010/main" val="2151354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Unaccustomed eccentric exercise evokes a myriad of manifestations that include reductions in muscle strength and power, soreness, swelling, and reduced range of motion.</a:t>
            </a:r>
          </a:p>
          <a:p>
            <a:pPr marL="171450" indent="-171450">
              <a:buFontTx/>
              <a:buChar char="-"/>
            </a:pPr>
            <a:r>
              <a:rPr lang="en-US" sz="1200" kern="1200" dirty="0" smtClean="0">
                <a:solidFill>
                  <a:schemeClr val="tx1"/>
                </a:solidFill>
                <a:effectLst/>
                <a:latin typeface="+mn-lt"/>
                <a:ea typeface="+mn-ea"/>
                <a:cs typeface="+mn-cs"/>
              </a:rPr>
              <a:t>Most of these symptoms resolve within days after minor insults but can persist for several weeks after exposure to repeated maximal eccentric contractions </a:t>
            </a:r>
          </a:p>
          <a:p>
            <a:pPr marL="171450" indent="-171450">
              <a:buFontTx/>
              <a:buChar char="-"/>
            </a:pPr>
            <a:r>
              <a:rPr lang="en-US" sz="1200" kern="1200" dirty="0" smtClean="0">
                <a:solidFill>
                  <a:schemeClr val="tx1"/>
                </a:solidFill>
                <a:effectLst/>
                <a:latin typeface="+mn-lt"/>
                <a:ea typeface="+mn-ea"/>
                <a:cs typeface="+mn-cs"/>
              </a:rPr>
              <a:t>For example, a fight of high-force eccentric exercise with the knee extensors has been reported to cause a 40–50% strength loss, from which full recovery can take more than 3 weeks.</a:t>
            </a:r>
          </a:p>
          <a:p>
            <a:pPr marL="171450" indent="-171450">
              <a:buFontTx/>
              <a:buChar char="-"/>
            </a:pPr>
            <a:r>
              <a:rPr lang="en-US" sz="1200" kern="1200" dirty="0" smtClean="0">
                <a:solidFill>
                  <a:schemeClr val="tx1"/>
                </a:solidFill>
                <a:effectLst/>
                <a:latin typeface="+mn-lt"/>
                <a:ea typeface="+mn-ea"/>
                <a:cs typeface="+mn-cs"/>
              </a:rPr>
              <a:t>In these severe cases, the sustained impairment in muscle function can negatively impact athletic performance and reduce adherence to training regimens </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tx1"/>
                </a:solidFill>
                <a:effectLst/>
                <a:latin typeface="+mn-lt"/>
                <a:ea typeface="+mn-ea"/>
                <a:cs typeface="+mn-cs"/>
              </a:rPr>
              <a:t>impairment in muscle function following intense eccentric exercise comes from multiple</a:t>
            </a:r>
            <a:r>
              <a:rPr lang="en-US" sz="1200" kern="1200" baseline="0" dirty="0" smtClean="0">
                <a:solidFill>
                  <a:schemeClr val="tx1"/>
                </a:solidFill>
                <a:effectLst/>
                <a:latin typeface="+mn-lt"/>
                <a:ea typeface="+mn-ea"/>
                <a:cs typeface="+mn-cs"/>
              </a:rPr>
              <a:t> mechanisms; </a:t>
            </a:r>
            <a:r>
              <a:rPr lang="en-US" sz="1200" kern="1200" dirty="0" smtClean="0">
                <a:solidFill>
                  <a:schemeClr val="tx1"/>
                </a:solidFill>
                <a:effectLst/>
                <a:latin typeface="+mn-lt"/>
                <a:ea typeface="+mn-ea"/>
                <a:cs typeface="+mn-cs"/>
              </a:rPr>
              <a:t>failure of excitation-contraction coupling, impaired metabolism,</a:t>
            </a:r>
            <a:r>
              <a:rPr lang="en-US" sz="1200" kern="1200" baseline="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abnormalities in microvascular structure and function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smtClean="0">
                <a:solidFill>
                  <a:schemeClr val="tx1"/>
                </a:solidFill>
                <a:effectLst/>
                <a:latin typeface="+mn-lt"/>
                <a:ea typeface="+mn-ea"/>
                <a:cs typeface="+mn-cs"/>
              </a:rPr>
              <a:t>Combined, these mechanisms can impair the ability to deliver O2 and energetic substrates during the recovery period</a:t>
            </a:r>
          </a:p>
        </p:txBody>
      </p:sp>
      <p:sp>
        <p:nvSpPr>
          <p:cNvPr id="4" name="Slide Number Placeholder 3"/>
          <p:cNvSpPr>
            <a:spLocks noGrp="1"/>
          </p:cNvSpPr>
          <p:nvPr>
            <p:ph type="sldNum" sz="quarter" idx="10"/>
          </p:nvPr>
        </p:nvSpPr>
        <p:spPr/>
        <p:txBody>
          <a:bodyPr/>
          <a:lstStyle/>
          <a:p>
            <a:fld id="{027DD7B8-E283-463B-ACE8-A4C10BFF42C3}" type="slidenum">
              <a:rPr lang="en-US" smtClean="0"/>
              <a:t>2</a:t>
            </a:fld>
            <a:endParaRPr lang="en-US" dirty="0"/>
          </a:p>
        </p:txBody>
      </p:sp>
    </p:spTree>
    <p:extLst>
      <p:ext uri="{BB962C8B-B14F-4D97-AF65-F5344CB8AC3E}">
        <p14:creationId xmlns:p14="http://schemas.microsoft.com/office/powerpoint/2010/main" val="858340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smtClean="0"/>
              <a:t>The results show that exposure to HT immediately after and for 4 consecutive days after a maximal bout of eccentric exercise in humans hastens recovery of fatigue resistance and tends to reduce perceived soreness. These ﬁndings are in line with a growing body of literature supporting a beneﬁcial impact of HT on recovery after non-injurious exercise as well as severe muscle injuries. Additional studies are warranted to determine whether repeated exposure to local HT ampliﬁes the skeletal muscle adaptations to exercise training in humans</a:t>
            </a:r>
            <a:endParaRPr lang="en-US" dirty="0"/>
          </a:p>
        </p:txBody>
      </p:sp>
      <p:sp>
        <p:nvSpPr>
          <p:cNvPr id="4" name="Slide Number Placeholder 3"/>
          <p:cNvSpPr>
            <a:spLocks noGrp="1"/>
          </p:cNvSpPr>
          <p:nvPr>
            <p:ph type="sldNum" sz="quarter" idx="10"/>
          </p:nvPr>
        </p:nvSpPr>
        <p:spPr/>
        <p:txBody>
          <a:bodyPr/>
          <a:lstStyle/>
          <a:p>
            <a:fld id="{027DD7B8-E283-463B-ACE8-A4C10BFF42C3}" type="slidenum">
              <a:rPr lang="en-US" smtClean="0"/>
              <a:t>11</a:t>
            </a:fld>
            <a:endParaRPr lang="en-US" dirty="0"/>
          </a:p>
        </p:txBody>
      </p:sp>
    </p:spTree>
    <p:extLst>
      <p:ext uri="{BB962C8B-B14F-4D97-AF65-F5344CB8AC3E}">
        <p14:creationId xmlns:p14="http://schemas.microsoft.com/office/powerpoint/2010/main" val="407117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kern="1200" dirty="0" smtClean="0">
                <a:solidFill>
                  <a:schemeClr val="tx1"/>
                </a:solidFill>
                <a:effectLst/>
                <a:latin typeface="+mn-lt"/>
                <a:ea typeface="+mn-ea"/>
                <a:cs typeface="+mn-cs"/>
              </a:rPr>
              <a:t>Current therapeutic modalities employed to treat the symptoms manifested after a bout of intense eccentric exercise have proven to be largely ineffective.</a:t>
            </a:r>
          </a:p>
          <a:p>
            <a:pPr marL="628650" lvl="1" indent="-171450">
              <a:buFontTx/>
              <a:buChar char="-"/>
            </a:pPr>
            <a:r>
              <a:rPr lang="en-US" sz="1200" kern="1200" dirty="0" smtClean="0">
                <a:solidFill>
                  <a:schemeClr val="tx1"/>
                </a:solidFill>
                <a:effectLst/>
                <a:latin typeface="+mn-lt"/>
                <a:ea typeface="+mn-ea"/>
                <a:cs typeface="+mn-cs"/>
              </a:rPr>
              <a:t>Cryotherapy; appears to delay rather than improve recovery after a bout of eccentric exercise of the elbow ﬂexors as well as arm cycling exercise.</a:t>
            </a:r>
          </a:p>
          <a:p>
            <a:pPr marL="628650" lvl="1" indent="-171450">
              <a:buFontTx/>
              <a:buChar char="-"/>
            </a:pPr>
            <a:r>
              <a:rPr lang="en-US" sz="1200" kern="1200" dirty="0" smtClean="0">
                <a:solidFill>
                  <a:schemeClr val="tx1"/>
                </a:solidFill>
                <a:effectLst/>
                <a:latin typeface="+mn-lt"/>
                <a:ea typeface="+mn-ea"/>
                <a:cs typeface="+mn-cs"/>
              </a:rPr>
              <a:t>Topical icing; delays infiltration</a:t>
            </a:r>
            <a:r>
              <a:rPr lang="en-US" sz="1200" kern="1200" baseline="0" dirty="0" smtClean="0">
                <a:solidFill>
                  <a:schemeClr val="tx1"/>
                </a:solidFill>
                <a:effectLst/>
                <a:latin typeface="+mn-lt"/>
                <a:ea typeface="+mn-ea"/>
                <a:cs typeface="+mn-cs"/>
              </a:rPr>
              <a:t> of inflammatory cells into the damaged muscle and attenuate the expression of proangiogenic factors.</a:t>
            </a:r>
          </a:p>
          <a:p>
            <a:pPr marL="171450" lvl="0" indent="-171450">
              <a:buFontTx/>
              <a:buChar char="-"/>
            </a:pPr>
            <a:r>
              <a:rPr lang="en-US" sz="1200" kern="1200" baseline="0" dirty="0" smtClean="0">
                <a:solidFill>
                  <a:schemeClr val="tx1"/>
                </a:solidFill>
                <a:effectLst/>
                <a:latin typeface="+mn-lt"/>
                <a:ea typeface="+mn-ea"/>
                <a:cs typeface="+mn-cs"/>
              </a:rPr>
              <a:t>Increasing evidence indicate that heat therapy accelerates post exercise recovery of contractile function after endurance exercise and improves muscle regeneration after sever injury</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7DD7B8-E283-463B-ACE8-A4C10BFF42C3}" type="slidenum">
              <a:rPr lang="en-US" smtClean="0"/>
              <a:t>3</a:t>
            </a:fld>
            <a:endParaRPr lang="en-US" dirty="0"/>
          </a:p>
        </p:txBody>
      </p:sp>
    </p:spTree>
    <p:extLst>
      <p:ext uri="{BB962C8B-B14F-4D97-AF65-F5344CB8AC3E}">
        <p14:creationId xmlns:p14="http://schemas.microsoft.com/office/powerpoint/2010/main" val="1207936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kern="1200" dirty="0" smtClean="0">
                <a:solidFill>
                  <a:schemeClr val="tx1"/>
                </a:solidFill>
                <a:effectLst/>
                <a:latin typeface="+mn-lt"/>
                <a:ea typeface="+mn-ea"/>
                <a:cs typeface="+mn-cs"/>
              </a:rPr>
              <a:t>Majority of studies that support a favorable effect of HT have been performed in experimental models that cause extensive myoﬁber necrosis and require a major regenerative response. </a:t>
            </a:r>
          </a:p>
          <a:p>
            <a:pPr marL="171450" indent="-171450">
              <a:buFontTx/>
              <a:buChar char="-"/>
            </a:pPr>
            <a:r>
              <a:rPr lang="en-US" sz="1200" kern="1200" dirty="0" smtClean="0">
                <a:solidFill>
                  <a:schemeClr val="tx1"/>
                </a:solidFill>
                <a:effectLst/>
                <a:latin typeface="+mn-lt"/>
                <a:ea typeface="+mn-ea"/>
                <a:cs typeface="+mn-cs"/>
              </a:rPr>
              <a:t>It remains unclear whether these observations hold true for the recovery following voluntary eccentric exercise performed with the lower limbs in humans</a:t>
            </a:r>
          </a:p>
          <a:p>
            <a:pPr marL="171450" indent="-171450">
              <a:buFontTx/>
              <a:buChar char="-"/>
            </a:pPr>
            <a:r>
              <a:rPr lang="en-US" sz="1200" kern="1200" dirty="0" smtClean="0">
                <a:solidFill>
                  <a:schemeClr val="tx1"/>
                </a:solidFill>
                <a:effectLst/>
                <a:latin typeface="+mn-lt"/>
                <a:ea typeface="+mn-ea"/>
                <a:cs typeface="+mn-cs"/>
              </a:rPr>
              <a:t>In light of these ﬁndings and the aforementioned studies in models of muscle injury, it is conceivable that exposure to HT promotes a local milieu that accelerates recovery after maximal eccentric exercise in humans</a:t>
            </a:r>
          </a:p>
          <a:p>
            <a:pPr marL="171450" indent="-171450">
              <a:buFontTx/>
              <a:buChar char="-"/>
            </a:pPr>
            <a:r>
              <a:rPr lang="en-US" sz="1200" kern="1200" dirty="0" smtClean="0">
                <a:solidFill>
                  <a:schemeClr val="tx1"/>
                </a:solidFill>
                <a:effectLst/>
                <a:latin typeface="+mn-lt"/>
                <a:ea typeface="+mn-ea"/>
                <a:cs typeface="+mn-cs"/>
              </a:rPr>
              <a:t>The main purpose of this study was to investigate the effects of heat therapy (HT) on functional recovery, the skeletal muscle expression of angiogenic factors, macrophage content, and </a:t>
            </a:r>
            <a:r>
              <a:rPr lang="en-US" sz="1200" kern="1200" dirty="0" err="1" smtClean="0">
                <a:solidFill>
                  <a:schemeClr val="tx1"/>
                </a:solidFill>
                <a:effectLst/>
                <a:latin typeface="+mn-lt"/>
                <a:ea typeface="+mn-ea"/>
                <a:cs typeface="+mn-cs"/>
              </a:rPr>
              <a:t>capillarization</a:t>
            </a:r>
            <a:r>
              <a:rPr lang="en-US" sz="1200" kern="1200" dirty="0" smtClean="0">
                <a:solidFill>
                  <a:schemeClr val="tx1"/>
                </a:solidFill>
                <a:effectLst/>
                <a:latin typeface="+mn-lt"/>
                <a:ea typeface="+mn-ea"/>
                <a:cs typeface="+mn-cs"/>
              </a:rPr>
              <a:t> after eccentric exercise in humans.</a:t>
            </a:r>
            <a:endParaRPr lang="en-US" dirty="0"/>
          </a:p>
        </p:txBody>
      </p:sp>
      <p:sp>
        <p:nvSpPr>
          <p:cNvPr id="4" name="Slide Number Placeholder 3"/>
          <p:cNvSpPr>
            <a:spLocks noGrp="1"/>
          </p:cNvSpPr>
          <p:nvPr>
            <p:ph type="sldNum" sz="quarter" idx="10"/>
          </p:nvPr>
        </p:nvSpPr>
        <p:spPr/>
        <p:txBody>
          <a:bodyPr/>
          <a:lstStyle/>
          <a:p>
            <a:fld id="{027DD7B8-E283-463B-ACE8-A4C10BFF42C3}" type="slidenum">
              <a:rPr lang="en-US" smtClean="0"/>
              <a:t>4</a:t>
            </a:fld>
            <a:endParaRPr lang="en-US" dirty="0"/>
          </a:p>
        </p:txBody>
      </p:sp>
    </p:spTree>
    <p:extLst>
      <p:ext uri="{BB962C8B-B14F-4D97-AF65-F5344CB8AC3E}">
        <p14:creationId xmlns:p14="http://schemas.microsoft.com/office/powerpoint/2010/main" val="4198342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dirty="0" smtClean="0"/>
              <a:t>It</a:t>
            </a:r>
            <a:r>
              <a:rPr lang="en-US" baseline="0" dirty="0" smtClean="0"/>
              <a:t> was hypothesized that </a:t>
            </a:r>
            <a:r>
              <a:rPr lang="en-US" sz="1200" kern="1200" dirty="0" smtClean="0">
                <a:solidFill>
                  <a:schemeClr val="tx1"/>
                </a:solidFill>
                <a:effectLst/>
                <a:latin typeface="+mn-lt"/>
                <a:ea typeface="+mn-ea"/>
                <a:cs typeface="+mn-cs"/>
              </a:rPr>
              <a:t>compared with the control thermoneutral intervention, exposure to heat</a:t>
            </a:r>
            <a:r>
              <a:rPr lang="en-US" sz="1200" kern="1200" baseline="0" dirty="0" smtClean="0">
                <a:solidFill>
                  <a:schemeClr val="tx1"/>
                </a:solidFill>
                <a:effectLst/>
                <a:latin typeface="+mn-lt"/>
                <a:ea typeface="+mn-ea"/>
                <a:cs typeface="+mn-cs"/>
              </a:rPr>
              <a:t> therapy</a:t>
            </a:r>
            <a:r>
              <a:rPr lang="en-US" sz="1200" kern="1200" dirty="0" smtClean="0">
                <a:solidFill>
                  <a:schemeClr val="tx1"/>
                </a:solidFill>
                <a:effectLst/>
                <a:latin typeface="+mn-lt"/>
                <a:ea typeface="+mn-ea"/>
                <a:cs typeface="+mn-cs"/>
              </a:rPr>
              <a:t> would accelerate the recovery of muscle function and the accumulation of macrophages as well as enhance the expression of proangiogenic factors.</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027DD7B8-E283-463B-ACE8-A4C10BFF42C3}" type="slidenum">
              <a:rPr lang="en-US" smtClean="0"/>
              <a:t>5</a:t>
            </a:fld>
            <a:endParaRPr lang="en-US" dirty="0"/>
          </a:p>
        </p:txBody>
      </p:sp>
    </p:spTree>
    <p:extLst>
      <p:ext uri="{BB962C8B-B14F-4D97-AF65-F5344CB8AC3E}">
        <p14:creationId xmlns:p14="http://schemas.microsoft.com/office/powerpoint/2010/main" val="255703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dirty="0" smtClean="0"/>
              <a:t>-</a:t>
            </a:r>
            <a:r>
              <a:rPr lang="en-US" baseline="0" dirty="0" smtClean="0"/>
              <a:t> A sample of e</a:t>
            </a:r>
            <a:r>
              <a:rPr lang="en-US" dirty="0" smtClean="0"/>
              <a:t>leven untrained individuals of age (23.8 ± 0.6 yrs.) were randomly picked</a:t>
            </a:r>
            <a:r>
              <a:rPr lang="en-US" baseline="0" dirty="0" smtClean="0"/>
              <a:t> and </a:t>
            </a:r>
            <a:r>
              <a:rPr lang="en-US" dirty="0" smtClean="0"/>
              <a:t>performed 300 bilateral maximal eccentric contractions of the knee extensors</a:t>
            </a:r>
          </a:p>
          <a:p>
            <a:pPr>
              <a:lnSpc>
                <a:spcPct val="150000"/>
              </a:lnSpc>
            </a:pPr>
            <a:r>
              <a:rPr lang="en-US" dirty="0" smtClean="0"/>
              <a:t>One randomly selected thigh was treated with ﬁve daily 90-min sessions of HT, whereas the opposite thigh received a thermoneutral intervention</a:t>
            </a:r>
          </a:p>
          <a:p>
            <a:pPr>
              <a:lnSpc>
                <a:spcPct val="150000"/>
              </a:lnSpc>
            </a:pPr>
            <a:r>
              <a:rPr lang="en-US" dirty="0" smtClean="0"/>
              <a:t>Peak isokinetic torque of the knee extensors was assessed at baseline and daily for 4 days and fatigue resistance was assessed at baseline and 1 and 4 days after the eccentric exercise session</a:t>
            </a:r>
          </a:p>
          <a:p>
            <a:pPr>
              <a:lnSpc>
                <a:spcPct val="150000"/>
              </a:lnSpc>
            </a:pPr>
            <a:r>
              <a:rPr lang="en-US" dirty="0" smtClean="0"/>
              <a:t>Muscle biopsies were obtained 2 weeks before and 1 and 5 days after the eccentric exercise bout</a:t>
            </a:r>
          </a:p>
          <a:p>
            <a:pPr marL="0" indent="0">
              <a:buFontTx/>
              <a:buNone/>
            </a:pPr>
            <a:endParaRPr lang="en-US" dirty="0"/>
          </a:p>
        </p:txBody>
      </p:sp>
      <p:sp>
        <p:nvSpPr>
          <p:cNvPr id="4" name="Slide Number Placeholder 3"/>
          <p:cNvSpPr>
            <a:spLocks noGrp="1"/>
          </p:cNvSpPr>
          <p:nvPr>
            <p:ph type="sldNum" sz="quarter" idx="10"/>
          </p:nvPr>
        </p:nvSpPr>
        <p:spPr/>
        <p:txBody>
          <a:bodyPr/>
          <a:lstStyle/>
          <a:p>
            <a:fld id="{027DD7B8-E283-463B-ACE8-A4C10BFF42C3}" type="slidenum">
              <a:rPr lang="en-US" smtClean="0"/>
              <a:t>6</a:t>
            </a:fld>
            <a:endParaRPr lang="en-US" dirty="0"/>
          </a:p>
        </p:txBody>
      </p:sp>
    </p:spTree>
    <p:extLst>
      <p:ext uri="{BB962C8B-B14F-4D97-AF65-F5344CB8AC3E}">
        <p14:creationId xmlns:p14="http://schemas.microsoft.com/office/powerpoint/2010/main" val="4020888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smtClean="0"/>
              <a:t>compared with a thermoneutral intervention, exposure to heat therapy after a bout of maximal eccentric exercise </a:t>
            </a:r>
          </a:p>
          <a:p>
            <a:pPr marL="171450" indent="-171450">
              <a:buFontTx/>
              <a:buChar char="-"/>
            </a:pPr>
            <a:r>
              <a:rPr lang="en-US" baseline="0" dirty="0" smtClean="0"/>
              <a:t>1) accelerated the recovery of fatigue resistance, </a:t>
            </a:r>
          </a:p>
          <a:p>
            <a:pPr marL="171450" indent="-171450">
              <a:buFontTx/>
              <a:buChar char="-"/>
            </a:pPr>
            <a:r>
              <a:rPr lang="en-US" baseline="0" dirty="0" smtClean="0"/>
              <a:t>2) increased the mRNA expression of VEGF at day 1, </a:t>
            </a:r>
          </a:p>
          <a:p>
            <a:pPr marL="171450" indent="-171450">
              <a:buFontTx/>
              <a:buChar char="-"/>
            </a:pPr>
            <a:r>
              <a:rPr lang="en-US" baseline="0" dirty="0" smtClean="0"/>
              <a:t>3) increased protein levels of CX3CL1 at day 1, and </a:t>
            </a:r>
          </a:p>
          <a:p>
            <a:pPr marL="171450" indent="-171450">
              <a:buFontTx/>
              <a:buChar char="-"/>
            </a:pPr>
            <a:r>
              <a:rPr lang="en-US" baseline="0" dirty="0" smtClean="0"/>
              <a:t>4) increased protein levels of proangiogenic factors VEGF and ANGPT1 and chemokine CCL2. </a:t>
            </a:r>
          </a:p>
          <a:p>
            <a:pPr marL="171450" indent="-171450">
              <a:buFontTx/>
              <a:buChar char="-"/>
            </a:pPr>
            <a:r>
              <a:rPr lang="en-US" baseline="0" dirty="0" smtClean="0"/>
              <a:t>Conversely, treatment with heat therapy had no impact on the recovery of muscle strength, skeletal muscle macrophage content, and </a:t>
            </a:r>
            <a:r>
              <a:rPr lang="en-US" baseline="0" dirty="0" err="1" smtClean="0"/>
              <a:t>capillarization</a:t>
            </a:r>
            <a:r>
              <a:rPr lang="en-US" baseline="0" dirty="0" smtClean="0"/>
              <a:t> as well as HSP expression. </a:t>
            </a:r>
          </a:p>
        </p:txBody>
      </p:sp>
      <p:sp>
        <p:nvSpPr>
          <p:cNvPr id="4" name="Slide Number Placeholder 3"/>
          <p:cNvSpPr>
            <a:spLocks noGrp="1"/>
          </p:cNvSpPr>
          <p:nvPr>
            <p:ph type="sldNum" sz="quarter" idx="10"/>
          </p:nvPr>
        </p:nvSpPr>
        <p:spPr/>
        <p:txBody>
          <a:bodyPr/>
          <a:lstStyle/>
          <a:p>
            <a:fld id="{027DD7B8-E283-463B-ACE8-A4C10BFF42C3}" type="slidenum">
              <a:rPr lang="en-US" smtClean="0"/>
              <a:t>7</a:t>
            </a:fld>
            <a:endParaRPr lang="en-US" dirty="0"/>
          </a:p>
        </p:txBody>
      </p:sp>
    </p:spTree>
    <p:extLst>
      <p:ext uri="{BB962C8B-B14F-4D97-AF65-F5344CB8AC3E}">
        <p14:creationId xmlns:p14="http://schemas.microsoft.com/office/powerpoint/2010/main" val="2149445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smtClean="0"/>
              <a:t>In agreement with literature, it was observed that the total work completed during 28 consecutive maximal contractions at 180°/s was reduced by ~20% on the day after a bout of eccentric exercise and was not fully restored after 4 days </a:t>
            </a:r>
          </a:p>
          <a:p>
            <a:pPr marL="171450" indent="-171450">
              <a:buFontTx/>
              <a:buChar char="-"/>
            </a:pPr>
            <a:r>
              <a:rPr lang="en-US" baseline="0" dirty="0" smtClean="0"/>
              <a:t>The genesis of this prolonged reduction in muscle work capacity is multifactorial, but it is recognized that changes in metabolic function play an important role </a:t>
            </a:r>
          </a:p>
          <a:p>
            <a:pPr marL="171450" indent="-171450">
              <a:buFontTx/>
              <a:buChar char="-"/>
            </a:pPr>
            <a:r>
              <a:rPr lang="en-US" baseline="0" dirty="0" smtClean="0"/>
              <a:t>For instance, muscle glycogen resynthesis is impaired after eccentric exercise, possibly because of reduced glucose uptake as well as reductions in GLUT-4 content. Consequently, muscles exposed to eccentric exercise have to work at a higher relative workload during a subsequent bout of concentric exercise, resulting in increased glycogen utilization and decreased endurance </a:t>
            </a:r>
          </a:p>
          <a:p>
            <a:pPr marL="171450" indent="-171450">
              <a:buFontTx/>
              <a:buChar char="-"/>
            </a:pPr>
            <a:r>
              <a:rPr lang="en-US" baseline="0" dirty="0" smtClean="0"/>
              <a:t>work capacity was greater in the thigh that received HT compared with the control thigh </a:t>
            </a:r>
          </a:p>
          <a:p>
            <a:pPr marL="171450" indent="-171450">
              <a:buFontTx/>
              <a:buChar char="-"/>
            </a:pPr>
            <a:r>
              <a:rPr lang="en-US" baseline="0" dirty="0" smtClean="0"/>
              <a:t> it is conceivable that HT accelerated the resynthesis of glycogen, resulting in greater dynamic power output during the maximal work capacity test. </a:t>
            </a:r>
          </a:p>
        </p:txBody>
      </p:sp>
      <p:sp>
        <p:nvSpPr>
          <p:cNvPr id="4" name="Slide Number Placeholder 3"/>
          <p:cNvSpPr>
            <a:spLocks noGrp="1"/>
          </p:cNvSpPr>
          <p:nvPr>
            <p:ph type="sldNum" sz="quarter" idx="10"/>
          </p:nvPr>
        </p:nvSpPr>
        <p:spPr/>
        <p:txBody>
          <a:bodyPr/>
          <a:lstStyle/>
          <a:p>
            <a:fld id="{027DD7B8-E283-463B-ACE8-A4C10BFF42C3}" type="slidenum">
              <a:rPr lang="en-US" smtClean="0"/>
              <a:t>8</a:t>
            </a:fld>
            <a:endParaRPr lang="en-US" dirty="0"/>
          </a:p>
        </p:txBody>
      </p:sp>
    </p:spTree>
    <p:extLst>
      <p:ext uri="{BB962C8B-B14F-4D97-AF65-F5344CB8AC3E}">
        <p14:creationId xmlns:p14="http://schemas.microsoft.com/office/powerpoint/2010/main" val="4185549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baseline="0" dirty="0" smtClean="0"/>
              <a:t>beneﬁcial effects of HT on skeletal muscle recovery after damage have also been proposed to stem from the accelerated recruitment of inﬂammatory cells to the injury site </a:t>
            </a:r>
          </a:p>
          <a:p>
            <a:pPr marL="171450" indent="-171450">
              <a:buFontTx/>
              <a:buChar char="-"/>
            </a:pPr>
            <a:r>
              <a:rPr lang="en-US" baseline="0" dirty="0" smtClean="0"/>
              <a:t>These ﬁndings are relevant because M1 macrophages have been shown to enhance muscle regeneration in rodents by interacting with proliferating satellite cells (40) and reducing ﬁbrosis </a:t>
            </a:r>
          </a:p>
          <a:p>
            <a:pPr marL="171450" indent="-171450">
              <a:buFontTx/>
              <a:buChar char="-"/>
            </a:pPr>
            <a:r>
              <a:rPr lang="en-US" baseline="0" dirty="0" smtClean="0"/>
              <a:t>An increase in the number of CD68 immunoreactive macrophages has been consistently observed in the endomysium and perimysium after a bout of lengthening contractions in humans</a:t>
            </a:r>
          </a:p>
        </p:txBody>
      </p:sp>
      <p:sp>
        <p:nvSpPr>
          <p:cNvPr id="4" name="Slide Number Placeholder 3"/>
          <p:cNvSpPr>
            <a:spLocks noGrp="1"/>
          </p:cNvSpPr>
          <p:nvPr>
            <p:ph type="sldNum" sz="quarter" idx="10"/>
          </p:nvPr>
        </p:nvSpPr>
        <p:spPr/>
        <p:txBody>
          <a:bodyPr/>
          <a:lstStyle/>
          <a:p>
            <a:fld id="{027DD7B8-E283-463B-ACE8-A4C10BFF42C3}" type="slidenum">
              <a:rPr lang="en-US" smtClean="0"/>
              <a:t>9</a:t>
            </a:fld>
            <a:endParaRPr lang="en-US" dirty="0"/>
          </a:p>
        </p:txBody>
      </p:sp>
    </p:spTree>
    <p:extLst>
      <p:ext uri="{BB962C8B-B14F-4D97-AF65-F5344CB8AC3E}">
        <p14:creationId xmlns:p14="http://schemas.microsoft.com/office/powerpoint/2010/main" val="1573641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It is not possible to blind subjects to the exposure to heat. This is</a:t>
            </a:r>
            <a:r>
              <a:rPr lang="en-US" baseline="0" dirty="0" smtClean="0"/>
              <a:t> a potential source of bias. Although participants in the study were not informed of the study hypothesis and a control intervention was used for comparison, the study did not examine the potential inﬂuence of the placebo effect on the observed responses</a:t>
            </a:r>
          </a:p>
          <a:p>
            <a:pPr marL="171450" indent="-171450">
              <a:buFontTx/>
              <a:buChar char="-"/>
            </a:pPr>
            <a:r>
              <a:rPr lang="en-US" baseline="0" dirty="0" smtClean="0"/>
              <a:t>Literature indicates that therapeutic effects of popular recovery modalities, such as cryotherapy, stem at least partially from a placebo effect. These important observations emphasize the need for future studies on the effects of HT to implement an effective placebo-controlled design</a:t>
            </a:r>
          </a:p>
          <a:p>
            <a:pPr marL="171450" indent="-171450">
              <a:buFontTx/>
              <a:buChar char="-"/>
            </a:pPr>
            <a:r>
              <a:rPr lang="en-US" sz="1200" dirty="0" smtClean="0"/>
              <a:t>The study covered a limited recovery time. Recovery from intense eccentric exercise entails a complex, well-orchestrated response that may persist for several weeks. Insights into the mechanisms underlying the beneﬁcial effects of HT were limited in the present study because muscle biopsies were harvested only in the immediate (day 1) and subacute (day 5) phases of recovery</a:t>
            </a:r>
          </a:p>
          <a:p>
            <a:pPr>
              <a:lnSpc>
                <a:spcPct val="150000"/>
              </a:lnSpc>
            </a:pPr>
            <a:endParaRPr lang="en-US" sz="1050" dirty="0" smtClean="0"/>
          </a:p>
          <a:p>
            <a:pPr marL="171450" indent="-171450">
              <a:buFontTx/>
              <a:buChar char="-"/>
            </a:pPr>
            <a:endParaRPr lang="en-US" baseline="0" dirty="0" smtClean="0"/>
          </a:p>
        </p:txBody>
      </p:sp>
      <p:sp>
        <p:nvSpPr>
          <p:cNvPr id="4" name="Slide Number Placeholder 3"/>
          <p:cNvSpPr>
            <a:spLocks noGrp="1"/>
          </p:cNvSpPr>
          <p:nvPr>
            <p:ph type="sldNum" sz="quarter" idx="10"/>
          </p:nvPr>
        </p:nvSpPr>
        <p:spPr/>
        <p:txBody>
          <a:bodyPr/>
          <a:lstStyle/>
          <a:p>
            <a:fld id="{027DD7B8-E283-463B-ACE8-A4C10BFF42C3}" type="slidenum">
              <a:rPr lang="en-US" smtClean="0"/>
              <a:t>10</a:t>
            </a:fld>
            <a:endParaRPr lang="en-US" dirty="0"/>
          </a:p>
        </p:txBody>
      </p:sp>
    </p:spTree>
    <p:extLst>
      <p:ext uri="{BB962C8B-B14F-4D97-AF65-F5344CB8AC3E}">
        <p14:creationId xmlns:p14="http://schemas.microsoft.com/office/powerpoint/2010/main" val="3914026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a:xfrm>
            <a:off x="3623733" y="6117336"/>
            <a:ext cx="3609438" cy="365125"/>
          </a:xfrm>
        </p:spPr>
        <p:txBody>
          <a:bodyPr/>
          <a:lstStyle/>
          <a:p>
            <a:endParaRPr lang="en-US" dirty="0"/>
          </a:p>
        </p:txBody>
      </p:sp>
      <p:sp>
        <p:nvSpPr>
          <p:cNvPr id="6" name="Slide Number Placeholder 5"/>
          <p:cNvSpPr>
            <a:spLocks noGrp="1"/>
          </p:cNvSpPr>
          <p:nvPr>
            <p:ph type="sldNum" sz="quarter" idx="12"/>
          </p:nvPr>
        </p:nvSpPr>
        <p:spPr>
          <a:xfrm>
            <a:off x="8275320" y="6117336"/>
            <a:ext cx="411480" cy="365125"/>
          </a:xfrm>
        </p:spPr>
        <p:txBody>
          <a:bodyPr/>
          <a:lstStyle/>
          <a:p>
            <a:fld id="{7D0B0274-3E6F-4D20-988D-7A2952E74E3A}" type="slidenum">
              <a:rPr lang="en-US" smtClean="0"/>
              <a:t>‹#›</a:t>
            </a:fld>
            <a:endParaRPr lang="en-US" dirty="0"/>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93073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188348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3433527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111041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3536742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115696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156692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5285485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268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a:xfrm>
            <a:off x="1972647" y="6108173"/>
            <a:ext cx="5314517" cy="365125"/>
          </a:xfrm>
        </p:spPr>
        <p:txBody>
          <a:bodyPr/>
          <a:lstStyle/>
          <a:p>
            <a:endParaRPr lang="en-US" dirty="0"/>
          </a:p>
        </p:txBody>
      </p:sp>
      <p:sp>
        <p:nvSpPr>
          <p:cNvPr id="6" name="Slide Number Placeholder 5"/>
          <p:cNvSpPr>
            <a:spLocks noGrp="1"/>
          </p:cNvSpPr>
          <p:nvPr>
            <p:ph type="sldNum" sz="quarter" idx="12"/>
          </p:nvPr>
        </p:nvSpPr>
        <p:spPr>
          <a:xfrm>
            <a:off x="8258967" y="6108173"/>
            <a:ext cx="427833" cy="365125"/>
          </a:xfrm>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3119445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73317" y="6116070"/>
            <a:ext cx="413483" cy="365125"/>
          </a:xfrm>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233322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144668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337156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93076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07523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228621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B098C6-9D51-4A03-ABCE-CA18169924B6}" type="datetimeFigureOut">
              <a:rPr lang="en-US" smtClean="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0B0274-3E6F-4D20-988D-7A2952E74E3A}" type="slidenum">
              <a:rPr lang="en-US" smtClean="0"/>
              <a:t>‹#›</a:t>
            </a:fld>
            <a:endParaRPr lang="en-US" dirty="0"/>
          </a:p>
        </p:txBody>
      </p:sp>
    </p:spTree>
    <p:extLst>
      <p:ext uri="{BB962C8B-B14F-4D97-AF65-F5344CB8AC3E}">
        <p14:creationId xmlns:p14="http://schemas.microsoft.com/office/powerpoint/2010/main" val="44612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BB098C6-9D51-4A03-ABCE-CA18169924B6}" type="datetimeFigureOut">
              <a:rPr lang="en-US" smtClean="0"/>
              <a:t>4/27/2021</a:t>
            </a:fld>
            <a:endParaRPr lang="en-US" dirty="0"/>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D0B0274-3E6F-4D20-988D-7A2952E74E3A}" type="slidenum">
              <a:rPr lang="en-US" smtClean="0"/>
              <a:t>‹#›</a:t>
            </a:fld>
            <a:endParaRPr lang="en-US" dirty="0"/>
          </a:p>
        </p:txBody>
      </p:sp>
    </p:spTree>
    <p:extLst>
      <p:ext uri="{BB962C8B-B14F-4D97-AF65-F5344CB8AC3E}">
        <p14:creationId xmlns:p14="http://schemas.microsoft.com/office/powerpoint/2010/main" val="35196075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blip>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58818" y="4362347"/>
            <a:ext cx="6264696" cy="835217"/>
          </a:xfrm>
        </p:spPr>
        <p:txBody>
          <a:bodyPr vert="horz" lIns="91440" tIns="45720" rIns="91440" bIns="45720" rtlCol="0" anchor="b">
            <a:noAutofit/>
          </a:bodyPr>
          <a:lstStyle/>
          <a:p>
            <a:r>
              <a:rPr lang="en-US" sz="4800" dirty="0"/>
              <a:t>Exercise Physiology IITs</a:t>
            </a:r>
          </a:p>
        </p:txBody>
      </p:sp>
      <p:sp>
        <p:nvSpPr>
          <p:cNvPr id="3" name="Subtitle 2"/>
          <p:cNvSpPr>
            <a:spLocks noGrp="1"/>
          </p:cNvSpPr>
          <p:nvPr>
            <p:ph type="subTitle" idx="1"/>
          </p:nvPr>
        </p:nvSpPr>
        <p:spPr>
          <a:xfrm>
            <a:off x="2771800" y="5223459"/>
            <a:ext cx="5615666" cy="423328"/>
          </a:xfrm>
        </p:spPr>
        <p:txBody>
          <a:bodyPr vert="horz" lIns="91440" tIns="45720" rIns="91440" bIns="45720" rtlCol="0" anchor="t">
            <a:noAutofit/>
          </a:bodyPr>
          <a:lstStyle/>
          <a:p>
            <a:pPr algn="l"/>
            <a:r>
              <a:rPr lang="en-US" sz="2400" dirty="0"/>
              <a:t>Can heat therapy help exercise recovery?</a:t>
            </a:r>
          </a:p>
        </p:txBody>
      </p:sp>
      <p:pic>
        <p:nvPicPr>
          <p:cNvPr id="5" name="Picture 4" descr="download.jpg heat.jpg"/>
          <p:cNvPicPr>
            <a:picLocks noChangeAspect="1"/>
          </p:cNvPicPr>
          <p:nvPr/>
        </p:nvPicPr>
        <p:blipFill rotWithShape="1">
          <a:blip r:embed="rId3"/>
          <a:srcRect b="5354"/>
          <a:stretch/>
        </p:blipFill>
        <p:spPr>
          <a:xfrm>
            <a:off x="2195736" y="90048"/>
            <a:ext cx="6395812" cy="4246404"/>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Limitations</a:t>
            </a:r>
            <a:endParaRPr lang="en-US" dirty="0"/>
          </a:p>
        </p:txBody>
      </p:sp>
      <p:sp>
        <p:nvSpPr>
          <p:cNvPr id="3" name="Content Placeholder 2"/>
          <p:cNvSpPr>
            <a:spLocks noGrp="1"/>
          </p:cNvSpPr>
          <p:nvPr>
            <p:ph idx="1"/>
          </p:nvPr>
        </p:nvSpPr>
        <p:spPr>
          <a:xfrm>
            <a:off x="982133" y="1340768"/>
            <a:ext cx="8054363" cy="3645024"/>
          </a:xfrm>
        </p:spPr>
        <p:txBody>
          <a:bodyPr anchor="t">
            <a:normAutofit lnSpcReduction="10000"/>
          </a:bodyPr>
          <a:lstStyle/>
          <a:p>
            <a:pPr>
              <a:lnSpc>
                <a:spcPct val="150000"/>
              </a:lnSpc>
            </a:pPr>
            <a:r>
              <a:rPr lang="en-US" sz="1800" dirty="0"/>
              <a:t> </a:t>
            </a:r>
            <a:r>
              <a:rPr lang="en-US" sz="1800" dirty="0" smtClean="0"/>
              <a:t>It </a:t>
            </a:r>
            <a:r>
              <a:rPr lang="en-US" sz="1800" dirty="0" smtClean="0"/>
              <a:t>impossible </a:t>
            </a:r>
            <a:r>
              <a:rPr lang="en-US" sz="1800" dirty="0" smtClean="0"/>
              <a:t>to </a:t>
            </a:r>
            <a:r>
              <a:rPr lang="en-US" sz="1800" dirty="0" smtClean="0"/>
              <a:t>introduce the aspect of blind to sampled individuals subjected to heat therapy </a:t>
            </a:r>
            <a:endParaRPr lang="en-US" sz="1800" dirty="0" smtClean="0"/>
          </a:p>
          <a:p>
            <a:pPr lvl="1">
              <a:lnSpc>
                <a:spcPct val="150000"/>
              </a:lnSpc>
            </a:pPr>
            <a:r>
              <a:rPr lang="en-US" sz="1600" dirty="0" smtClean="0"/>
              <a:t>The </a:t>
            </a:r>
            <a:r>
              <a:rPr lang="en-US" sz="1600" dirty="0" smtClean="0"/>
              <a:t>research</a:t>
            </a:r>
            <a:r>
              <a:rPr lang="en-US" sz="1600" dirty="0" smtClean="0"/>
              <a:t> </a:t>
            </a:r>
            <a:r>
              <a:rPr lang="en-US" sz="1600" dirty="0"/>
              <a:t>did not examine the </a:t>
            </a:r>
            <a:r>
              <a:rPr lang="en-US" sz="1600" dirty="0" smtClean="0"/>
              <a:t>possible impact </a:t>
            </a:r>
            <a:r>
              <a:rPr lang="en-US" sz="1600" dirty="0"/>
              <a:t>of the placebo effect on </a:t>
            </a:r>
            <a:r>
              <a:rPr lang="en-US" sz="1600" dirty="0" smtClean="0"/>
              <a:t>the responses observed</a:t>
            </a:r>
            <a:endParaRPr lang="en-US" sz="1600" dirty="0" smtClean="0"/>
          </a:p>
          <a:p>
            <a:pPr lvl="1">
              <a:lnSpc>
                <a:spcPct val="150000"/>
              </a:lnSpc>
            </a:pPr>
            <a:r>
              <a:rPr lang="en-US" sz="1600" dirty="0"/>
              <a:t>Literature </a:t>
            </a:r>
            <a:r>
              <a:rPr lang="en-US" sz="1600" dirty="0" smtClean="0"/>
              <a:t>attributes at least a section of </a:t>
            </a:r>
            <a:r>
              <a:rPr lang="en-US" sz="1600" dirty="0"/>
              <a:t>therapeutic effects of popular recovery </a:t>
            </a:r>
            <a:r>
              <a:rPr lang="en-US" sz="1600" dirty="0" smtClean="0"/>
              <a:t>methods to </a:t>
            </a:r>
            <a:r>
              <a:rPr lang="en-US" sz="1600" dirty="0"/>
              <a:t>a placebo </a:t>
            </a:r>
            <a:r>
              <a:rPr lang="en-US" sz="1600" dirty="0" smtClean="0"/>
              <a:t>effect</a:t>
            </a:r>
          </a:p>
          <a:p>
            <a:pPr lvl="1">
              <a:lnSpc>
                <a:spcPct val="150000"/>
              </a:lnSpc>
            </a:pPr>
            <a:r>
              <a:rPr lang="en-US" sz="1600" dirty="0" smtClean="0"/>
              <a:t>There’s need for implementing effective placebo studies on effects of heat therapy</a:t>
            </a:r>
          </a:p>
          <a:p>
            <a:pPr>
              <a:lnSpc>
                <a:spcPct val="150000"/>
              </a:lnSpc>
            </a:pPr>
            <a:r>
              <a:rPr lang="en-US" sz="1800" dirty="0" smtClean="0"/>
              <a:t>The study covered a limited recovery time</a:t>
            </a:r>
          </a:p>
          <a:p>
            <a:pPr>
              <a:lnSpc>
                <a:spcPct val="150000"/>
              </a:lnSpc>
            </a:pPr>
            <a:endParaRPr lang="en-US" sz="1400" dirty="0"/>
          </a:p>
        </p:txBody>
      </p:sp>
    </p:spTree>
    <p:extLst>
      <p:ext uri="{BB962C8B-B14F-4D97-AF65-F5344CB8AC3E}">
        <p14:creationId xmlns:p14="http://schemas.microsoft.com/office/powerpoint/2010/main" val="3436124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Recommendation</a:t>
            </a:r>
            <a:endParaRPr lang="en-US" dirty="0"/>
          </a:p>
        </p:txBody>
      </p:sp>
      <p:sp>
        <p:nvSpPr>
          <p:cNvPr id="3" name="Content Placeholder 2"/>
          <p:cNvSpPr>
            <a:spLocks noGrp="1"/>
          </p:cNvSpPr>
          <p:nvPr>
            <p:ph idx="1"/>
          </p:nvPr>
        </p:nvSpPr>
        <p:spPr>
          <a:xfrm>
            <a:off x="982133" y="936104"/>
            <a:ext cx="8054363" cy="5661248"/>
          </a:xfrm>
        </p:spPr>
        <p:txBody>
          <a:bodyPr anchor="t">
            <a:normAutofit/>
          </a:bodyPr>
          <a:lstStyle/>
          <a:p>
            <a:pPr>
              <a:lnSpc>
                <a:spcPct val="150000"/>
              </a:lnSpc>
            </a:pPr>
            <a:r>
              <a:rPr lang="en-US" dirty="0"/>
              <a:t> </a:t>
            </a:r>
            <a:r>
              <a:rPr lang="en-US" sz="1800" dirty="0" smtClean="0"/>
              <a:t>Summary; exposure </a:t>
            </a:r>
            <a:r>
              <a:rPr lang="en-US" sz="1800" dirty="0"/>
              <a:t>to </a:t>
            </a:r>
            <a:r>
              <a:rPr lang="en-US" sz="1800" dirty="0" smtClean="0"/>
              <a:t>heat therapy </a:t>
            </a:r>
            <a:r>
              <a:rPr lang="en-US" sz="1800" dirty="0"/>
              <a:t>immediately after and for </a:t>
            </a:r>
            <a:r>
              <a:rPr lang="en-US" sz="1800" dirty="0" smtClean="0"/>
              <a:t>four back to back</a:t>
            </a:r>
            <a:r>
              <a:rPr lang="en-US" sz="1800" dirty="0" smtClean="0"/>
              <a:t> </a:t>
            </a:r>
            <a:r>
              <a:rPr lang="en-US" sz="1800" dirty="0"/>
              <a:t>days after </a:t>
            </a:r>
            <a:r>
              <a:rPr lang="en-US" sz="1800" dirty="0" smtClean="0"/>
              <a:t>an optimized </a:t>
            </a:r>
            <a:r>
              <a:rPr lang="en-US" sz="1800" dirty="0"/>
              <a:t>bout of eccentric exercise in humans </a:t>
            </a:r>
            <a:r>
              <a:rPr lang="en-US" sz="1800" dirty="0" smtClean="0"/>
              <a:t>fastens</a:t>
            </a:r>
            <a:r>
              <a:rPr lang="en-US" sz="1800" dirty="0" smtClean="0"/>
              <a:t> </a:t>
            </a:r>
            <a:endParaRPr lang="en-US" sz="1800" dirty="0" smtClean="0"/>
          </a:p>
          <a:p>
            <a:pPr lvl="1">
              <a:lnSpc>
                <a:spcPct val="150000"/>
              </a:lnSpc>
            </a:pPr>
            <a:r>
              <a:rPr lang="en-US" sz="1600" dirty="0" smtClean="0"/>
              <a:t>Hastens the </a:t>
            </a:r>
            <a:r>
              <a:rPr lang="en-US" sz="1600" dirty="0" smtClean="0"/>
              <a:t>fatigue resistance’s recovery </a:t>
            </a:r>
            <a:endParaRPr lang="en-US" sz="1600" dirty="0"/>
          </a:p>
          <a:p>
            <a:pPr lvl="1">
              <a:lnSpc>
                <a:spcPct val="150000"/>
              </a:lnSpc>
            </a:pPr>
            <a:r>
              <a:rPr lang="en-US" sz="1600" dirty="0" smtClean="0"/>
              <a:t>Reduces </a:t>
            </a:r>
            <a:r>
              <a:rPr lang="en-US" sz="1600" dirty="0" smtClean="0"/>
              <a:t>the</a:t>
            </a:r>
            <a:r>
              <a:rPr lang="en-US" sz="1600" dirty="0" smtClean="0"/>
              <a:t> soreness</a:t>
            </a:r>
            <a:r>
              <a:rPr lang="en-US" sz="1600" dirty="0"/>
              <a:t> </a:t>
            </a:r>
            <a:r>
              <a:rPr lang="en-US" sz="1600" dirty="0" smtClean="0"/>
              <a:t>opined by subjects</a:t>
            </a:r>
            <a:endParaRPr lang="en-US" sz="1600" dirty="0" smtClean="0"/>
          </a:p>
          <a:p>
            <a:pPr>
              <a:lnSpc>
                <a:spcPct val="150000"/>
              </a:lnSpc>
            </a:pPr>
            <a:r>
              <a:rPr lang="en-US" sz="1800" dirty="0" smtClean="0"/>
              <a:t>Findings </a:t>
            </a:r>
            <a:r>
              <a:rPr lang="en-US" sz="1800" dirty="0" smtClean="0"/>
              <a:t>agree </a:t>
            </a:r>
            <a:r>
              <a:rPr lang="en-US" sz="1800" dirty="0" smtClean="0"/>
              <a:t>with literature on beneﬁcial </a:t>
            </a:r>
            <a:r>
              <a:rPr lang="en-US" sz="1800" dirty="0" smtClean="0"/>
              <a:t>effects</a:t>
            </a:r>
            <a:r>
              <a:rPr lang="en-US" sz="1800" dirty="0" smtClean="0"/>
              <a:t> </a:t>
            </a:r>
            <a:r>
              <a:rPr lang="en-US" sz="1800" dirty="0" smtClean="0"/>
              <a:t>of heat therapy </a:t>
            </a:r>
            <a:r>
              <a:rPr lang="en-US" sz="1800" dirty="0"/>
              <a:t>on </a:t>
            </a:r>
            <a:endParaRPr lang="en-US" sz="1800" dirty="0" smtClean="0"/>
          </a:p>
          <a:p>
            <a:pPr lvl="1">
              <a:lnSpc>
                <a:spcPct val="150000"/>
              </a:lnSpc>
            </a:pPr>
            <a:r>
              <a:rPr lang="en-US" sz="1600" dirty="0"/>
              <a:t>R</a:t>
            </a:r>
            <a:r>
              <a:rPr lang="en-US" sz="1600" dirty="0" smtClean="0"/>
              <a:t>ecovery after non-injurious exercise (5) </a:t>
            </a:r>
            <a:endParaRPr lang="en-US" sz="1600" dirty="0"/>
          </a:p>
          <a:p>
            <a:pPr lvl="1">
              <a:lnSpc>
                <a:spcPct val="150000"/>
              </a:lnSpc>
            </a:pPr>
            <a:r>
              <a:rPr lang="en-US" sz="1600" dirty="0" smtClean="0"/>
              <a:t>Severe muscle injuries (1, 2, 3, 4). </a:t>
            </a:r>
          </a:p>
          <a:p>
            <a:pPr>
              <a:lnSpc>
                <a:spcPct val="150000"/>
              </a:lnSpc>
            </a:pPr>
            <a:r>
              <a:rPr lang="en-US" sz="1800" dirty="0" smtClean="0"/>
              <a:t>Further</a:t>
            </a:r>
            <a:r>
              <a:rPr lang="en-US" sz="1800" dirty="0" smtClean="0"/>
              <a:t> </a:t>
            </a:r>
            <a:r>
              <a:rPr lang="en-US" sz="1800" dirty="0" smtClean="0"/>
              <a:t>studies are needed to establish </a:t>
            </a:r>
            <a:r>
              <a:rPr lang="en-US" sz="1800" dirty="0" smtClean="0"/>
              <a:t>if</a:t>
            </a:r>
            <a:r>
              <a:rPr lang="en-US" sz="1800" dirty="0" smtClean="0"/>
              <a:t> frequent </a:t>
            </a:r>
            <a:r>
              <a:rPr lang="en-US" sz="1800" dirty="0" smtClean="0"/>
              <a:t>exposure to local heat therapy </a:t>
            </a:r>
            <a:r>
              <a:rPr lang="en-US" sz="1800" dirty="0" smtClean="0"/>
              <a:t>escalates</a:t>
            </a:r>
            <a:r>
              <a:rPr lang="en-US" sz="1800" dirty="0" smtClean="0"/>
              <a:t> the adaptations of the </a:t>
            </a:r>
            <a:r>
              <a:rPr lang="en-US" sz="1800" smtClean="0"/>
              <a:t>skeletal </a:t>
            </a:r>
            <a:r>
              <a:rPr lang="en-US" sz="1800" smtClean="0"/>
              <a:t>muscle </a:t>
            </a:r>
            <a:r>
              <a:rPr lang="en-US" sz="1800" dirty="0" smtClean="0"/>
              <a:t>to exercise training in humans</a:t>
            </a:r>
          </a:p>
        </p:txBody>
      </p:sp>
    </p:spTree>
    <p:extLst>
      <p:ext uri="{BB962C8B-B14F-4D97-AF65-F5344CB8AC3E}">
        <p14:creationId xmlns:p14="http://schemas.microsoft.com/office/powerpoint/2010/main" val="3302719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3389" y="0"/>
            <a:ext cx="7704667" cy="864096"/>
          </a:xfrm>
        </p:spPr>
        <p:txBody>
          <a:bodyPr/>
          <a:lstStyle/>
          <a:p>
            <a:pPr algn="l"/>
            <a:r>
              <a:rPr lang="en-US" dirty="0"/>
              <a:t>References</a:t>
            </a:r>
          </a:p>
        </p:txBody>
      </p:sp>
      <p:sp>
        <p:nvSpPr>
          <p:cNvPr id="2" name="Content Placeholder 1"/>
          <p:cNvSpPr>
            <a:spLocks noGrp="1"/>
          </p:cNvSpPr>
          <p:nvPr>
            <p:ph idx="1"/>
          </p:nvPr>
        </p:nvSpPr>
        <p:spPr>
          <a:xfrm>
            <a:off x="963389" y="980728"/>
            <a:ext cx="7941757" cy="5688632"/>
          </a:xfrm>
        </p:spPr>
        <p:txBody>
          <a:bodyPr anchor="t">
            <a:normAutofit/>
          </a:bodyPr>
          <a:lstStyle/>
          <a:p>
            <a:pPr marL="452628" indent="-342900">
              <a:buAutoNum type="arabicPeriod"/>
            </a:pPr>
            <a:r>
              <a:rPr lang="en-US" sz="1600" dirty="0"/>
              <a:t>Newham, D.J., Jones, D.A. and Clarkson, P.M., 1987. Repeated high-force eccentric exercise: effects on muscle pain and damage. Journal of applied physiology, 63(4), </a:t>
            </a:r>
            <a:r>
              <a:rPr lang="en-US" sz="1600" dirty="0" smtClean="0"/>
              <a:t>pp.1381-1386</a:t>
            </a:r>
            <a:r>
              <a:rPr lang="en-US" sz="1600" dirty="0"/>
              <a:t>/</a:t>
            </a:r>
            <a:endParaRPr lang="en-US" sz="1600" dirty="0" smtClean="0"/>
          </a:p>
          <a:p>
            <a:pPr marL="452628" indent="-342900">
              <a:buAutoNum type="arabicPeriod"/>
            </a:pPr>
            <a:r>
              <a:rPr lang="en-US" sz="1600" dirty="0"/>
              <a:t> Mackey, A.L., Donnelly, A.E., Turpeenniemi-Hujanen, T. and Roper, H.P., 2004. Skeletal muscle collagen content in humans after high-force eccentric contractions. Journal of applied physiology, 97(1), pp.197-203</a:t>
            </a:r>
            <a:r>
              <a:rPr lang="en-US" sz="1600" dirty="0" smtClean="0"/>
              <a:t>.</a:t>
            </a:r>
          </a:p>
          <a:p>
            <a:pPr marL="452628" indent="-342900">
              <a:buAutoNum type="arabicPeriod"/>
            </a:pPr>
            <a:r>
              <a:rPr lang="en-US" sz="1600" dirty="0"/>
              <a:t>Järvinen, T.A., Järvinen, T.L., Kääriäinen, M., Kalimo, H. and Järvinen, M., 2005. Muscle injuries: biology and treatment. The American journal of sports medicine, 33(5), pp.745-764</a:t>
            </a:r>
            <a:r>
              <a:rPr lang="en-US" sz="1600" dirty="0" smtClean="0"/>
              <a:t>.</a:t>
            </a:r>
          </a:p>
          <a:p>
            <a:pPr marL="452628" indent="-342900">
              <a:buAutoNum type="arabicPeriod"/>
            </a:pPr>
            <a:r>
              <a:rPr lang="en-US" sz="1600" dirty="0"/>
              <a:t>Tseng, C.Y., Lee, J.P., Tsai, Y.S., Lee, S.D., Kao, C.L., Liu, T.C., Lai, C.H., Harris, M.B. and Kuo, C.H., 2013. Topical cooling (icing) delays recovery from eccentric exercise–induced muscle damage. The Journal of Strength &amp; Conditioning Research, 27(5), pp.1354-1361</a:t>
            </a:r>
            <a:r>
              <a:rPr lang="en-US" sz="1600" dirty="0" smtClean="0"/>
              <a:t>.</a:t>
            </a:r>
          </a:p>
          <a:p>
            <a:pPr marL="452628" indent="-342900">
              <a:buAutoNum type="arabicPeriod"/>
            </a:pPr>
            <a:r>
              <a:rPr lang="en-US" sz="1600" dirty="0"/>
              <a:t>Cheng, A.J., Willis, S.J., Zinner, C., Chaillou, T., Ivarsson, N., Ørtenblad, N., Lanner, J.T., Holmberg, H.C. and Westerblad, H., 2017. Post‐exercise recovery of contractile function and endurance in humans and mice is accelerated by heating and slowed by cooling skeletal muscle. The Journal of physiology, 595(24), pp.7413-7426</a:t>
            </a:r>
            <a:r>
              <a:rPr lang="en-US" sz="1600" dirty="0" smtClean="0"/>
              <a:t>.</a:t>
            </a:r>
          </a:p>
          <a:p>
            <a:pPr marL="452628" indent="-342900">
              <a:buAutoNum type="arabicPeriod"/>
            </a:pPr>
            <a:r>
              <a:rPr lang="en-US" sz="1600" dirty="0"/>
              <a:t>Kojima, A., Goto, K., Morioka, S., Naito, T., Akema, T., Fujiya, H., Sugiura, T., Ohira, Y., Beppu, M., Aoki, H. and Yoshioka, T., 2007. Heat stress facilitates the regeneration of injured skeletal muscle in rats. Journal of Orthopaedic Science, 12(1), pp.74-82.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31789" y="7937"/>
            <a:ext cx="7704667" cy="900783"/>
          </a:xfrm>
        </p:spPr>
        <p:txBody>
          <a:bodyPr/>
          <a:lstStyle/>
          <a:p>
            <a:pPr algn="l"/>
            <a:r>
              <a:rPr lang="en-US" dirty="0"/>
              <a:t>Background</a:t>
            </a:r>
          </a:p>
        </p:txBody>
      </p:sp>
      <p:sp>
        <p:nvSpPr>
          <p:cNvPr id="2" name="Content Placeholder 1"/>
          <p:cNvSpPr>
            <a:spLocks noGrp="1"/>
          </p:cNvSpPr>
          <p:nvPr>
            <p:ph idx="1"/>
          </p:nvPr>
        </p:nvSpPr>
        <p:spPr>
          <a:xfrm>
            <a:off x="971600" y="1124744"/>
            <a:ext cx="8172400" cy="4896544"/>
          </a:xfrm>
        </p:spPr>
        <p:txBody>
          <a:bodyPr anchor="t">
            <a:normAutofit fontScale="92500" lnSpcReduction="10000"/>
          </a:bodyPr>
          <a:lstStyle/>
          <a:p>
            <a:pPr>
              <a:lnSpc>
                <a:spcPct val="150000"/>
              </a:lnSpc>
            </a:pPr>
            <a:r>
              <a:rPr lang="en-AU" sz="1800" dirty="0" smtClean="0"/>
              <a:t>Unaccustomed eccentric exercise results in numerous manifestations</a:t>
            </a:r>
          </a:p>
          <a:p>
            <a:pPr lvl="1">
              <a:lnSpc>
                <a:spcPct val="150000"/>
              </a:lnSpc>
            </a:pPr>
            <a:r>
              <a:rPr lang="en-AU" sz="1600" dirty="0" smtClean="0"/>
              <a:t>These symptoms resolve within days (1)</a:t>
            </a:r>
          </a:p>
          <a:p>
            <a:pPr lvl="1">
              <a:lnSpc>
                <a:spcPct val="150000"/>
              </a:lnSpc>
            </a:pPr>
            <a:r>
              <a:rPr lang="en-AU" sz="1600" dirty="0" smtClean="0"/>
              <a:t>Repeated </a:t>
            </a:r>
            <a:r>
              <a:rPr lang="en-AU" sz="1600" dirty="0" smtClean="0"/>
              <a:t>subjection</a:t>
            </a:r>
            <a:r>
              <a:rPr lang="en-AU" sz="1600" dirty="0" smtClean="0"/>
              <a:t> </a:t>
            </a:r>
            <a:r>
              <a:rPr lang="en-AU" sz="1600" dirty="0" smtClean="0"/>
              <a:t>to repeated </a:t>
            </a:r>
            <a:r>
              <a:rPr lang="en-AU" sz="1600" dirty="0" smtClean="0"/>
              <a:t>optimum</a:t>
            </a:r>
            <a:r>
              <a:rPr lang="en-AU" sz="1600" dirty="0" smtClean="0"/>
              <a:t> </a:t>
            </a:r>
            <a:r>
              <a:rPr lang="en-AU" sz="1600" dirty="0"/>
              <a:t>eccentric contractions  </a:t>
            </a:r>
            <a:r>
              <a:rPr lang="en-AU" sz="1600" dirty="0" smtClean="0"/>
              <a:t>extends the resolution time</a:t>
            </a:r>
          </a:p>
          <a:p>
            <a:pPr lvl="1">
              <a:lnSpc>
                <a:spcPct val="150000"/>
              </a:lnSpc>
            </a:pPr>
            <a:r>
              <a:rPr lang="en-AU" sz="1600" dirty="0" smtClean="0"/>
              <a:t>E.g. </a:t>
            </a:r>
            <a:r>
              <a:rPr lang="en-US" sz="1600" dirty="0" smtClean="0"/>
              <a:t>high-force </a:t>
            </a:r>
            <a:r>
              <a:rPr lang="en-US" sz="1600" dirty="0"/>
              <a:t>eccentric </a:t>
            </a:r>
            <a:r>
              <a:rPr lang="en-US" sz="1600" dirty="0" smtClean="0"/>
              <a:t>exercise fight  </a:t>
            </a:r>
            <a:r>
              <a:rPr lang="en-US" sz="1600" dirty="0"/>
              <a:t>with the knee extensors </a:t>
            </a:r>
            <a:r>
              <a:rPr lang="en-US" sz="1600" dirty="0" smtClean="0"/>
              <a:t>results in 40-50% strength loss. With </a:t>
            </a:r>
            <a:r>
              <a:rPr lang="en-AU" sz="1600" dirty="0" smtClean="0"/>
              <a:t>recovery time of &gt;3 weeks (2)</a:t>
            </a:r>
          </a:p>
          <a:p>
            <a:pPr lvl="1">
              <a:lnSpc>
                <a:spcPct val="150000"/>
              </a:lnSpc>
            </a:pPr>
            <a:r>
              <a:rPr lang="en-AU" sz="1600" dirty="0" smtClean="0"/>
              <a:t>Sustained diminished muscle function adversely affects athletic performance and training regimens adherence (3)</a:t>
            </a:r>
          </a:p>
          <a:p>
            <a:pPr>
              <a:lnSpc>
                <a:spcPct val="150000"/>
              </a:lnSpc>
            </a:pPr>
            <a:r>
              <a:rPr lang="en-AU" sz="1800" dirty="0" smtClean="0"/>
              <a:t>There are multiple mechanisms attributed to the impaired muscle function</a:t>
            </a:r>
          </a:p>
          <a:p>
            <a:pPr lvl="1">
              <a:lnSpc>
                <a:spcPct val="150000"/>
              </a:lnSpc>
            </a:pPr>
            <a:r>
              <a:rPr lang="en-AU" sz="1600" dirty="0" smtClean="0"/>
              <a:t>E.g. </a:t>
            </a:r>
            <a:r>
              <a:rPr lang="en-US" sz="1600" dirty="0"/>
              <a:t>abnormalities in microvascular structure and </a:t>
            </a:r>
            <a:r>
              <a:rPr lang="en-US" sz="1600" dirty="0" smtClean="0"/>
              <a:t>function, </a:t>
            </a:r>
            <a:r>
              <a:rPr lang="en-US" sz="1600" dirty="0"/>
              <a:t>impaired </a:t>
            </a:r>
            <a:r>
              <a:rPr lang="en-US" sz="1600" dirty="0" smtClean="0"/>
              <a:t>metabolism, and failure </a:t>
            </a:r>
            <a:r>
              <a:rPr lang="en-US" sz="1600" dirty="0"/>
              <a:t>of excitation-contraction </a:t>
            </a:r>
            <a:r>
              <a:rPr lang="en-US" sz="1600" dirty="0" smtClean="0"/>
              <a:t>coupling</a:t>
            </a:r>
          </a:p>
          <a:p>
            <a:pPr lvl="1">
              <a:lnSpc>
                <a:spcPct val="150000"/>
              </a:lnSpc>
            </a:pPr>
            <a:r>
              <a:rPr lang="en-AU" sz="1600" dirty="0" smtClean="0"/>
              <a:t>These </a:t>
            </a:r>
            <a:r>
              <a:rPr lang="en-AU" sz="1600" dirty="0" smtClean="0"/>
              <a:t>mechanisms combine to impair delivery of oxygen and energetic substrates</a:t>
            </a:r>
            <a:endParaRPr lang="en-AU" sz="1600" dirty="0"/>
          </a:p>
        </p:txBody>
      </p:sp>
      <p:sp>
        <p:nvSpPr>
          <p:cNvPr id="5122" name="AutoShape 2" descr="Can Heat or Cold Therapy Supercharge Your Workout Recovery? |  Bodybuilding.co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405814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31789" y="7937"/>
            <a:ext cx="7704667" cy="900783"/>
          </a:xfrm>
        </p:spPr>
        <p:txBody>
          <a:bodyPr/>
          <a:lstStyle/>
          <a:p>
            <a:pPr algn="l"/>
            <a:r>
              <a:rPr lang="en-US" dirty="0" smtClean="0"/>
              <a:t>Background cntd</a:t>
            </a:r>
            <a:endParaRPr lang="en-US" dirty="0"/>
          </a:p>
        </p:txBody>
      </p:sp>
      <p:sp>
        <p:nvSpPr>
          <p:cNvPr id="2" name="Content Placeholder 1"/>
          <p:cNvSpPr>
            <a:spLocks noGrp="1"/>
          </p:cNvSpPr>
          <p:nvPr>
            <p:ph idx="1"/>
          </p:nvPr>
        </p:nvSpPr>
        <p:spPr>
          <a:xfrm>
            <a:off x="971600" y="908720"/>
            <a:ext cx="8172400" cy="3600400"/>
          </a:xfrm>
        </p:spPr>
        <p:txBody>
          <a:bodyPr anchor="t">
            <a:normAutofit fontScale="92500" lnSpcReduction="10000"/>
          </a:bodyPr>
          <a:lstStyle/>
          <a:p>
            <a:pPr>
              <a:lnSpc>
                <a:spcPct val="150000"/>
              </a:lnSpc>
            </a:pPr>
            <a:r>
              <a:rPr lang="en-AU" sz="1800" dirty="0" smtClean="0"/>
              <a:t>Current methods for treating manifested symptoms are ineffective</a:t>
            </a:r>
          </a:p>
          <a:p>
            <a:pPr lvl="1">
              <a:lnSpc>
                <a:spcPct val="150000"/>
              </a:lnSpc>
            </a:pPr>
            <a:r>
              <a:rPr lang="en-US" sz="1600" dirty="0"/>
              <a:t>Cryotherapy; </a:t>
            </a:r>
            <a:r>
              <a:rPr lang="en-US" sz="1600" dirty="0" smtClean="0"/>
              <a:t>seems</a:t>
            </a:r>
            <a:r>
              <a:rPr lang="en-US" sz="1600" dirty="0" smtClean="0"/>
              <a:t> </a:t>
            </a:r>
            <a:r>
              <a:rPr lang="en-US" sz="1600" dirty="0"/>
              <a:t>to delay </a:t>
            </a:r>
            <a:r>
              <a:rPr lang="en-US" sz="1600" dirty="0" smtClean="0"/>
              <a:t>instead of</a:t>
            </a:r>
            <a:r>
              <a:rPr lang="en-US" sz="1600" dirty="0" smtClean="0"/>
              <a:t> improving </a:t>
            </a:r>
            <a:r>
              <a:rPr lang="en-US" sz="1600" dirty="0" smtClean="0"/>
              <a:t>recovery in elbow flexors (4) and arm cycling exercise (5)</a:t>
            </a:r>
          </a:p>
          <a:p>
            <a:pPr lvl="1">
              <a:lnSpc>
                <a:spcPct val="150000"/>
              </a:lnSpc>
            </a:pPr>
            <a:r>
              <a:rPr lang="en-US" sz="1600" dirty="0"/>
              <a:t>Topical icing; </a:t>
            </a:r>
            <a:r>
              <a:rPr lang="en-US" sz="1600" dirty="0"/>
              <a:t>weakens the expression of proangiogenic </a:t>
            </a:r>
            <a:r>
              <a:rPr lang="en-US" sz="1600" dirty="0" smtClean="0"/>
              <a:t>factors through </a:t>
            </a:r>
            <a:r>
              <a:rPr lang="en-US" sz="1600" dirty="0" smtClean="0"/>
              <a:t>delayed </a:t>
            </a:r>
            <a:r>
              <a:rPr lang="en-US" sz="1600" dirty="0"/>
              <a:t>infiltration of inflammatory cells into the damaged </a:t>
            </a:r>
            <a:r>
              <a:rPr lang="en-US" sz="1600" dirty="0" smtClean="0"/>
              <a:t>muscle </a:t>
            </a:r>
          </a:p>
          <a:p>
            <a:pPr>
              <a:lnSpc>
                <a:spcPct val="150000"/>
              </a:lnSpc>
            </a:pPr>
            <a:r>
              <a:rPr lang="en-US" sz="1800" dirty="0" smtClean="0"/>
              <a:t>There’s </a:t>
            </a:r>
            <a:r>
              <a:rPr lang="en-US" sz="1800" dirty="0" smtClean="0"/>
              <a:t>increasing evidence supporting heat </a:t>
            </a:r>
            <a:r>
              <a:rPr lang="en-US" sz="1800" dirty="0"/>
              <a:t>therapy </a:t>
            </a:r>
            <a:endParaRPr lang="en-US" sz="1800" dirty="0" smtClean="0"/>
          </a:p>
          <a:p>
            <a:pPr lvl="1">
              <a:lnSpc>
                <a:spcPct val="150000"/>
              </a:lnSpc>
            </a:pPr>
            <a:r>
              <a:rPr lang="en-US" sz="1600" dirty="0" smtClean="0"/>
              <a:t>Accelerates recovery </a:t>
            </a:r>
            <a:r>
              <a:rPr lang="en-US" sz="1600" dirty="0"/>
              <a:t>of contractile </a:t>
            </a:r>
            <a:r>
              <a:rPr lang="en-US" sz="1600" dirty="0" smtClean="0"/>
              <a:t>function after exercise </a:t>
            </a:r>
            <a:r>
              <a:rPr lang="en-US" sz="1600" dirty="0" smtClean="0"/>
              <a:t>(5) </a:t>
            </a:r>
            <a:endParaRPr lang="en-US" sz="1600" dirty="0"/>
          </a:p>
          <a:p>
            <a:pPr lvl="1">
              <a:lnSpc>
                <a:spcPct val="150000"/>
              </a:lnSpc>
            </a:pPr>
            <a:r>
              <a:rPr lang="en-US" sz="1600" dirty="0" smtClean="0"/>
              <a:t>Improves </a:t>
            </a:r>
            <a:r>
              <a:rPr lang="en-US" sz="1600" dirty="0"/>
              <a:t>muscle regeneration after sever injury </a:t>
            </a:r>
            <a:r>
              <a:rPr lang="en-US" sz="1600" dirty="0" smtClean="0"/>
              <a:t>(</a:t>
            </a:r>
            <a:r>
              <a:rPr lang="en-US" sz="1600" dirty="0"/>
              <a:t>6</a:t>
            </a:r>
            <a:r>
              <a:rPr lang="en-US" sz="1600" dirty="0" smtClean="0"/>
              <a:t>)</a:t>
            </a:r>
            <a:endParaRPr lang="en-US" sz="1600" dirty="0"/>
          </a:p>
          <a:p>
            <a:endParaRPr lang="en-US" sz="2000" dirty="0" smtClean="0"/>
          </a:p>
          <a:p>
            <a:pPr lvl="1"/>
            <a:endParaRPr lang="en-AU" sz="1600" dirty="0" smtClean="0"/>
          </a:p>
        </p:txBody>
      </p:sp>
      <p:sp>
        <p:nvSpPr>
          <p:cNvPr id="5122" name="AutoShape 2" descr="Can Heat or Cold Therapy Supercharge Your Workout Recovery? |  Bodybuilding.co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5" name="Picture 4" descr="download.jpg heat thearpy.jpg"/>
          <p:cNvPicPr>
            <a:picLocks noChangeAspect="1"/>
          </p:cNvPicPr>
          <p:nvPr/>
        </p:nvPicPr>
        <p:blipFill>
          <a:blip r:embed="rId3"/>
          <a:stretch>
            <a:fillRect/>
          </a:stretch>
        </p:blipFill>
        <p:spPr>
          <a:xfrm>
            <a:off x="3347864" y="4296945"/>
            <a:ext cx="3106280" cy="25610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Purpose of the Study</a:t>
            </a:r>
            <a:endParaRPr lang="en-US" dirty="0"/>
          </a:p>
        </p:txBody>
      </p:sp>
      <p:sp>
        <p:nvSpPr>
          <p:cNvPr id="3" name="Content Placeholder 2"/>
          <p:cNvSpPr>
            <a:spLocks noGrp="1"/>
          </p:cNvSpPr>
          <p:nvPr>
            <p:ph idx="1"/>
          </p:nvPr>
        </p:nvSpPr>
        <p:spPr>
          <a:xfrm>
            <a:off x="982133" y="913898"/>
            <a:ext cx="8054363" cy="5395422"/>
          </a:xfrm>
        </p:spPr>
        <p:txBody>
          <a:bodyPr anchor="t">
            <a:normAutofit lnSpcReduction="10000"/>
          </a:bodyPr>
          <a:lstStyle/>
          <a:p>
            <a:pPr>
              <a:lnSpc>
                <a:spcPct val="150000"/>
              </a:lnSpc>
            </a:pPr>
            <a:r>
              <a:rPr lang="en-US" sz="1800" dirty="0" smtClean="0"/>
              <a:t>Majority of the evidence supporting heat therapy have been done on experimental models</a:t>
            </a:r>
          </a:p>
          <a:p>
            <a:pPr lvl="1">
              <a:lnSpc>
                <a:spcPct val="150000"/>
              </a:lnSpc>
            </a:pPr>
            <a:r>
              <a:rPr lang="en-US" sz="1600" dirty="0"/>
              <a:t> </a:t>
            </a:r>
            <a:r>
              <a:rPr lang="en-US" sz="1600" dirty="0" smtClean="0"/>
              <a:t>Experimental </a:t>
            </a:r>
            <a:r>
              <a:rPr lang="en-US" sz="1600" dirty="0" smtClean="0"/>
              <a:t>methods</a:t>
            </a:r>
            <a:r>
              <a:rPr lang="en-US" sz="1600" dirty="0" smtClean="0"/>
              <a:t> </a:t>
            </a:r>
            <a:r>
              <a:rPr lang="en-US" sz="1600" dirty="0"/>
              <a:t>that </a:t>
            </a:r>
            <a:r>
              <a:rPr lang="en-US" sz="1600" dirty="0" smtClean="0"/>
              <a:t>result in</a:t>
            </a:r>
            <a:r>
              <a:rPr lang="en-US" sz="1600" dirty="0" smtClean="0"/>
              <a:t> vast </a:t>
            </a:r>
            <a:r>
              <a:rPr lang="en-US" sz="1600" dirty="0"/>
              <a:t>myoﬁber necrosis and </a:t>
            </a:r>
            <a:r>
              <a:rPr lang="en-US" sz="1600" dirty="0" smtClean="0"/>
              <a:t>need</a:t>
            </a:r>
            <a:r>
              <a:rPr lang="en-US" sz="1600" dirty="0" smtClean="0"/>
              <a:t> </a:t>
            </a:r>
            <a:r>
              <a:rPr lang="en-US" sz="1600" dirty="0"/>
              <a:t>a </a:t>
            </a:r>
            <a:r>
              <a:rPr lang="en-US" sz="1600" dirty="0" smtClean="0"/>
              <a:t>significant </a:t>
            </a:r>
            <a:r>
              <a:rPr lang="en-US" sz="1600" dirty="0" smtClean="0"/>
              <a:t>regenerative </a:t>
            </a:r>
            <a:r>
              <a:rPr lang="en-US" sz="1600" dirty="0" smtClean="0"/>
              <a:t>response</a:t>
            </a:r>
          </a:p>
          <a:p>
            <a:pPr lvl="1">
              <a:lnSpc>
                <a:spcPct val="150000"/>
              </a:lnSpc>
            </a:pPr>
            <a:r>
              <a:rPr lang="en-US" sz="1600" dirty="0"/>
              <a:t>It </a:t>
            </a:r>
            <a:r>
              <a:rPr lang="en-US" sz="1600" dirty="0" smtClean="0"/>
              <a:t>still not </a:t>
            </a:r>
            <a:r>
              <a:rPr lang="en-US" sz="1600" dirty="0" smtClean="0"/>
              <a:t>clear if </a:t>
            </a:r>
            <a:r>
              <a:rPr lang="en-US" sz="1600" dirty="0"/>
              <a:t>these </a:t>
            </a:r>
            <a:r>
              <a:rPr lang="en-US" sz="1600" dirty="0" smtClean="0"/>
              <a:t>impressions</a:t>
            </a:r>
            <a:r>
              <a:rPr lang="en-US" sz="1600" dirty="0" smtClean="0"/>
              <a:t> </a:t>
            </a:r>
            <a:r>
              <a:rPr lang="en-US" sz="1600" dirty="0"/>
              <a:t>hold true for the recovery </a:t>
            </a:r>
            <a:r>
              <a:rPr lang="en-US" sz="1600" dirty="0" smtClean="0"/>
              <a:t>of </a:t>
            </a:r>
            <a:r>
              <a:rPr lang="en-US" sz="1600" dirty="0"/>
              <a:t>the lower limbs in </a:t>
            </a:r>
            <a:r>
              <a:rPr lang="en-US" sz="1600" dirty="0" smtClean="0"/>
              <a:t>humans</a:t>
            </a:r>
          </a:p>
          <a:p>
            <a:pPr>
              <a:lnSpc>
                <a:spcPct val="150000"/>
              </a:lnSpc>
            </a:pPr>
            <a:r>
              <a:rPr lang="en-US" sz="1800" dirty="0" smtClean="0"/>
              <a:t>The </a:t>
            </a:r>
            <a:r>
              <a:rPr lang="en-US" sz="1800" dirty="0"/>
              <a:t>main </a:t>
            </a:r>
            <a:r>
              <a:rPr lang="en-US" sz="1800" dirty="0" smtClean="0"/>
              <a:t>goal</a:t>
            </a:r>
            <a:r>
              <a:rPr lang="en-US" sz="1800" dirty="0" smtClean="0"/>
              <a:t> </a:t>
            </a:r>
            <a:r>
              <a:rPr lang="en-US" sz="1800" dirty="0"/>
              <a:t>of this study was to </a:t>
            </a:r>
            <a:r>
              <a:rPr lang="en-US" sz="1800" dirty="0" smtClean="0"/>
              <a:t>assess</a:t>
            </a:r>
            <a:r>
              <a:rPr lang="en-US" sz="1800" dirty="0" smtClean="0"/>
              <a:t> </a:t>
            </a:r>
            <a:r>
              <a:rPr lang="en-US" sz="1800" dirty="0"/>
              <a:t>the </a:t>
            </a:r>
            <a:r>
              <a:rPr lang="en-US" sz="1800" dirty="0" smtClean="0"/>
              <a:t>impact</a:t>
            </a:r>
            <a:r>
              <a:rPr lang="en-US" sz="1800" dirty="0" smtClean="0"/>
              <a:t> </a:t>
            </a:r>
            <a:r>
              <a:rPr lang="en-US" sz="1800" dirty="0"/>
              <a:t>of heat </a:t>
            </a:r>
            <a:r>
              <a:rPr lang="en-US" sz="1800" dirty="0" smtClean="0"/>
              <a:t>therapy in humans on;</a:t>
            </a:r>
          </a:p>
          <a:p>
            <a:pPr lvl="1">
              <a:lnSpc>
                <a:spcPct val="150000"/>
              </a:lnSpc>
            </a:pPr>
            <a:r>
              <a:rPr lang="en-US" sz="1600" dirty="0" smtClean="0"/>
              <a:t> </a:t>
            </a:r>
            <a:r>
              <a:rPr lang="en-US" sz="1600" dirty="0" smtClean="0"/>
              <a:t>Capillarization</a:t>
            </a:r>
          </a:p>
          <a:p>
            <a:pPr lvl="1">
              <a:lnSpc>
                <a:spcPct val="150000"/>
              </a:lnSpc>
            </a:pPr>
            <a:r>
              <a:rPr lang="en-US" sz="1600" dirty="0" smtClean="0"/>
              <a:t>Macrophage content</a:t>
            </a:r>
            <a:endParaRPr lang="en-US" sz="1600" dirty="0"/>
          </a:p>
          <a:p>
            <a:pPr lvl="1">
              <a:lnSpc>
                <a:spcPct val="150000"/>
              </a:lnSpc>
            </a:pPr>
            <a:r>
              <a:rPr lang="en-US" sz="1600" dirty="0" smtClean="0"/>
              <a:t>Angiogenic factors’ skeletal </a:t>
            </a:r>
            <a:r>
              <a:rPr lang="en-US" sz="1600" dirty="0"/>
              <a:t>muscle </a:t>
            </a:r>
            <a:r>
              <a:rPr lang="en-US" sz="1600" dirty="0" smtClean="0"/>
              <a:t>expression</a:t>
            </a:r>
            <a:endParaRPr lang="en-US" sz="1600" dirty="0" smtClean="0"/>
          </a:p>
          <a:p>
            <a:pPr lvl="1">
              <a:lnSpc>
                <a:spcPct val="150000"/>
              </a:lnSpc>
            </a:pPr>
            <a:r>
              <a:rPr lang="en-US" sz="1600" dirty="0" smtClean="0"/>
              <a:t>Functional </a:t>
            </a:r>
            <a:r>
              <a:rPr lang="en-US" sz="1600" dirty="0"/>
              <a:t>recovery</a:t>
            </a:r>
          </a:p>
          <a:p>
            <a:pPr lvl="1">
              <a:lnSpc>
                <a:spcPct val="150000"/>
              </a:lnSpc>
            </a:pPr>
            <a:endParaRPr lang="en-US" sz="1600" dirty="0" smtClean="0"/>
          </a:p>
        </p:txBody>
      </p:sp>
    </p:spTree>
    <p:extLst>
      <p:ext uri="{BB962C8B-B14F-4D97-AF65-F5344CB8AC3E}">
        <p14:creationId xmlns:p14="http://schemas.microsoft.com/office/powerpoint/2010/main" val="3747109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Study Hypothesis</a:t>
            </a:r>
            <a:endParaRPr lang="en-US" dirty="0"/>
          </a:p>
        </p:txBody>
      </p:sp>
      <p:sp>
        <p:nvSpPr>
          <p:cNvPr id="3" name="Content Placeholder 2"/>
          <p:cNvSpPr>
            <a:spLocks noGrp="1"/>
          </p:cNvSpPr>
          <p:nvPr>
            <p:ph idx="1"/>
          </p:nvPr>
        </p:nvSpPr>
        <p:spPr>
          <a:xfrm>
            <a:off x="982133" y="1340768"/>
            <a:ext cx="8054363" cy="2947150"/>
          </a:xfrm>
        </p:spPr>
        <p:txBody>
          <a:bodyPr anchor="t">
            <a:normAutofit/>
          </a:bodyPr>
          <a:lstStyle/>
          <a:p>
            <a:pPr>
              <a:lnSpc>
                <a:spcPct val="150000"/>
              </a:lnSpc>
            </a:pPr>
            <a:r>
              <a:rPr lang="en-US" sz="1800" dirty="0" smtClean="0"/>
              <a:t>The study</a:t>
            </a:r>
            <a:r>
              <a:rPr lang="en-US" sz="1800" dirty="0" smtClean="0"/>
              <a:t> hypothesis; relative to </a:t>
            </a:r>
            <a:r>
              <a:rPr lang="en-US" sz="1800" dirty="0"/>
              <a:t>the control thermoneutral intervention, </a:t>
            </a:r>
            <a:r>
              <a:rPr lang="en-US" sz="1800" dirty="0" smtClean="0"/>
              <a:t>subjection</a:t>
            </a:r>
            <a:r>
              <a:rPr lang="en-US" sz="1800" dirty="0" smtClean="0"/>
              <a:t> </a:t>
            </a:r>
            <a:r>
              <a:rPr lang="en-US" sz="1800" dirty="0"/>
              <a:t>to </a:t>
            </a:r>
            <a:r>
              <a:rPr lang="en-US" sz="1800" dirty="0" smtClean="0"/>
              <a:t>heat therapy </a:t>
            </a:r>
            <a:r>
              <a:rPr lang="en-US" sz="1800" dirty="0" smtClean="0"/>
              <a:t>has the effect of</a:t>
            </a:r>
            <a:r>
              <a:rPr lang="en-US" sz="1800" dirty="0" smtClean="0"/>
              <a:t>;</a:t>
            </a:r>
            <a:endParaRPr lang="en-US" sz="1800" dirty="0" smtClean="0"/>
          </a:p>
          <a:p>
            <a:pPr lvl="1">
              <a:lnSpc>
                <a:spcPct val="150000"/>
              </a:lnSpc>
            </a:pPr>
            <a:r>
              <a:rPr lang="en-US" dirty="0" smtClean="0"/>
              <a:t> </a:t>
            </a:r>
            <a:r>
              <a:rPr lang="en-US" sz="1600" dirty="0" smtClean="0"/>
              <a:t>Enhancing </a:t>
            </a:r>
            <a:r>
              <a:rPr lang="en-US" sz="1600" dirty="0"/>
              <a:t>the expression of proangiogenic factors</a:t>
            </a:r>
          </a:p>
          <a:p>
            <a:pPr lvl="1">
              <a:lnSpc>
                <a:spcPct val="150000"/>
              </a:lnSpc>
            </a:pPr>
            <a:r>
              <a:rPr lang="en-US" sz="1600" dirty="0" smtClean="0"/>
              <a:t>Accelerating </a:t>
            </a:r>
            <a:r>
              <a:rPr lang="en-US" sz="1600" dirty="0"/>
              <a:t>the accumulation of macrophages</a:t>
            </a:r>
          </a:p>
          <a:p>
            <a:pPr lvl="1">
              <a:lnSpc>
                <a:spcPct val="150000"/>
              </a:lnSpc>
            </a:pPr>
            <a:r>
              <a:rPr lang="en-US" sz="1600" dirty="0" smtClean="0"/>
              <a:t>Accelerating </a:t>
            </a:r>
            <a:r>
              <a:rPr lang="en-US" sz="1600" dirty="0"/>
              <a:t>the recovery of muscle function </a:t>
            </a:r>
          </a:p>
        </p:txBody>
      </p:sp>
    </p:spTree>
    <p:extLst>
      <p:ext uri="{BB962C8B-B14F-4D97-AF65-F5344CB8AC3E}">
        <p14:creationId xmlns:p14="http://schemas.microsoft.com/office/powerpoint/2010/main" val="68939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Methodology</a:t>
            </a:r>
            <a:endParaRPr lang="en-US" dirty="0"/>
          </a:p>
        </p:txBody>
      </p:sp>
      <p:sp>
        <p:nvSpPr>
          <p:cNvPr id="3" name="Content Placeholder 2"/>
          <p:cNvSpPr>
            <a:spLocks noGrp="1"/>
          </p:cNvSpPr>
          <p:nvPr>
            <p:ph idx="1"/>
          </p:nvPr>
        </p:nvSpPr>
        <p:spPr>
          <a:xfrm>
            <a:off x="982133" y="936104"/>
            <a:ext cx="8054363" cy="4941168"/>
          </a:xfrm>
        </p:spPr>
        <p:txBody>
          <a:bodyPr anchor="t">
            <a:normAutofit/>
          </a:bodyPr>
          <a:lstStyle/>
          <a:p>
            <a:pPr>
              <a:lnSpc>
                <a:spcPct val="150000"/>
              </a:lnSpc>
            </a:pPr>
            <a:r>
              <a:rPr lang="en-US" dirty="0"/>
              <a:t> </a:t>
            </a:r>
            <a:r>
              <a:rPr lang="en-US" sz="1900" dirty="0" smtClean="0"/>
              <a:t>11 </a:t>
            </a:r>
            <a:r>
              <a:rPr lang="en-US" sz="1900" dirty="0"/>
              <a:t>untrained </a:t>
            </a:r>
            <a:r>
              <a:rPr lang="en-US" sz="1900" dirty="0" smtClean="0"/>
              <a:t>individuals aged </a:t>
            </a:r>
            <a:r>
              <a:rPr lang="en-US" sz="1900" dirty="0"/>
              <a:t>(</a:t>
            </a:r>
            <a:r>
              <a:rPr lang="en-US" sz="1900" dirty="0" smtClean="0"/>
              <a:t>23.8 </a:t>
            </a:r>
            <a:r>
              <a:rPr lang="en-US" sz="1900" dirty="0" smtClean="0"/>
              <a:t>± 0.6 yrs.) </a:t>
            </a:r>
          </a:p>
          <a:p>
            <a:pPr>
              <a:lnSpc>
                <a:spcPct val="150000"/>
              </a:lnSpc>
            </a:pPr>
            <a:r>
              <a:rPr lang="en-US" sz="1900" dirty="0" smtClean="0"/>
              <a:t>300 </a:t>
            </a:r>
            <a:r>
              <a:rPr lang="en-US" sz="1900" dirty="0"/>
              <a:t>bilateral </a:t>
            </a:r>
            <a:r>
              <a:rPr lang="en-US" sz="1900" dirty="0" smtClean="0"/>
              <a:t>maximized non-common </a:t>
            </a:r>
            <a:r>
              <a:rPr lang="en-US" sz="1900" dirty="0" smtClean="0"/>
              <a:t>shrinking</a:t>
            </a:r>
            <a:r>
              <a:rPr lang="en-US" sz="1900" dirty="0" smtClean="0"/>
              <a:t> </a:t>
            </a:r>
            <a:r>
              <a:rPr lang="en-US" sz="1900" dirty="0"/>
              <a:t>of the knee </a:t>
            </a:r>
            <a:r>
              <a:rPr lang="en-US" sz="1900" dirty="0" smtClean="0"/>
              <a:t>extensors</a:t>
            </a:r>
          </a:p>
          <a:p>
            <a:pPr>
              <a:lnSpc>
                <a:spcPct val="150000"/>
              </a:lnSpc>
            </a:pPr>
            <a:r>
              <a:rPr lang="en-US" sz="1900" dirty="0"/>
              <a:t>1</a:t>
            </a:r>
            <a:r>
              <a:rPr lang="en-US" sz="1900" dirty="0" smtClean="0"/>
              <a:t> </a:t>
            </a:r>
            <a:r>
              <a:rPr lang="en-US" sz="1900" dirty="0" smtClean="0"/>
              <a:t>thigh </a:t>
            </a:r>
            <a:r>
              <a:rPr lang="en-US" sz="1900" dirty="0" smtClean="0"/>
              <a:t>subjected to</a:t>
            </a:r>
            <a:r>
              <a:rPr lang="en-US" sz="1900" dirty="0" smtClean="0"/>
              <a:t> </a:t>
            </a:r>
            <a:r>
              <a:rPr lang="en-US" sz="1900" dirty="0"/>
              <a:t>5</a:t>
            </a:r>
            <a:r>
              <a:rPr lang="en-US" sz="1900" dirty="0" smtClean="0"/>
              <a:t>  </a:t>
            </a:r>
            <a:r>
              <a:rPr lang="en-US" sz="1900" dirty="0" smtClean="0"/>
              <a:t>ninety</a:t>
            </a:r>
            <a:r>
              <a:rPr lang="en-US" sz="1900" dirty="0" smtClean="0"/>
              <a:t>-min periods </a:t>
            </a:r>
            <a:r>
              <a:rPr lang="en-US" sz="1900" dirty="0"/>
              <a:t>of </a:t>
            </a:r>
            <a:r>
              <a:rPr lang="en-US" sz="1900" dirty="0" smtClean="0"/>
              <a:t>heat therapy</a:t>
            </a:r>
          </a:p>
          <a:p>
            <a:pPr>
              <a:lnSpc>
                <a:spcPct val="150000"/>
              </a:lnSpc>
            </a:pPr>
            <a:r>
              <a:rPr lang="en-US" sz="1900" dirty="0"/>
              <a:t>T</a:t>
            </a:r>
            <a:r>
              <a:rPr lang="en-US" sz="1900" dirty="0" smtClean="0"/>
              <a:t>hermoneutral intervention was done to the other thigh</a:t>
            </a:r>
            <a:endParaRPr lang="en-US" sz="1900" dirty="0" smtClean="0"/>
          </a:p>
          <a:p>
            <a:pPr>
              <a:lnSpc>
                <a:spcPct val="150000"/>
              </a:lnSpc>
            </a:pPr>
            <a:r>
              <a:rPr lang="en-US" sz="1900" dirty="0" smtClean="0"/>
              <a:t>At daily </a:t>
            </a:r>
            <a:r>
              <a:rPr lang="en-US" sz="1900" dirty="0"/>
              <a:t>for four </a:t>
            </a:r>
            <a:r>
              <a:rPr lang="en-US" sz="1900" dirty="0" smtClean="0"/>
              <a:t>days and at baseline, p</a:t>
            </a:r>
            <a:r>
              <a:rPr lang="en-US" sz="1900" dirty="0" smtClean="0"/>
              <a:t>eak </a:t>
            </a:r>
            <a:r>
              <a:rPr lang="en-US" sz="1900" dirty="0"/>
              <a:t>isokinetic torque of the knee extensors was </a:t>
            </a:r>
            <a:r>
              <a:rPr lang="en-US" sz="1900" dirty="0" smtClean="0"/>
              <a:t>investigated</a:t>
            </a:r>
            <a:endParaRPr lang="en-US" sz="1900" dirty="0" smtClean="0"/>
          </a:p>
          <a:p>
            <a:pPr>
              <a:lnSpc>
                <a:spcPct val="150000"/>
              </a:lnSpc>
            </a:pPr>
            <a:r>
              <a:rPr lang="en-US" sz="1900" dirty="0" smtClean="0"/>
              <a:t>At one </a:t>
            </a:r>
            <a:r>
              <a:rPr lang="en-US" sz="1900" dirty="0"/>
              <a:t>and </a:t>
            </a:r>
            <a:r>
              <a:rPr lang="en-US" sz="1900" dirty="0" smtClean="0"/>
              <a:t>four days </a:t>
            </a:r>
            <a:r>
              <a:rPr lang="en-US" sz="1900" dirty="0"/>
              <a:t>after and at </a:t>
            </a:r>
            <a:r>
              <a:rPr lang="en-US" sz="1900" dirty="0" smtClean="0"/>
              <a:t>baseline, fatigue </a:t>
            </a:r>
            <a:r>
              <a:rPr lang="en-US" sz="1900" dirty="0" smtClean="0"/>
              <a:t>resistance </a:t>
            </a:r>
            <a:r>
              <a:rPr lang="en-US" sz="1900" dirty="0" smtClean="0"/>
              <a:t>examined</a:t>
            </a:r>
            <a:endParaRPr lang="en-US" sz="1900" dirty="0" smtClean="0"/>
          </a:p>
          <a:p>
            <a:pPr>
              <a:lnSpc>
                <a:spcPct val="150000"/>
              </a:lnSpc>
            </a:pPr>
            <a:r>
              <a:rPr lang="en-US" sz="1900" dirty="0"/>
              <a:t>Muscle biopsies </a:t>
            </a:r>
            <a:r>
              <a:rPr lang="en-US" sz="1900" dirty="0" smtClean="0"/>
              <a:t>was </a:t>
            </a:r>
            <a:r>
              <a:rPr lang="en-US" sz="1900" dirty="0" smtClean="0"/>
              <a:t>acquired</a:t>
            </a:r>
            <a:r>
              <a:rPr lang="en-US" sz="1900" dirty="0" smtClean="0"/>
              <a:t> </a:t>
            </a:r>
            <a:r>
              <a:rPr lang="en-US" sz="1900" dirty="0" smtClean="0"/>
              <a:t>at two</a:t>
            </a:r>
            <a:r>
              <a:rPr lang="en-US" sz="1900" dirty="0" smtClean="0"/>
              <a:t> </a:t>
            </a:r>
            <a:r>
              <a:rPr lang="en-US" sz="1900" dirty="0" smtClean="0"/>
              <a:t>weeks </a:t>
            </a:r>
            <a:r>
              <a:rPr lang="en-US" sz="1900" dirty="0"/>
              <a:t>before and </a:t>
            </a:r>
            <a:r>
              <a:rPr lang="en-US" sz="1900" dirty="0" smtClean="0"/>
              <a:t>one </a:t>
            </a:r>
            <a:r>
              <a:rPr lang="en-US" sz="1900" dirty="0" smtClean="0"/>
              <a:t>and </a:t>
            </a:r>
            <a:r>
              <a:rPr lang="en-US" sz="1900" dirty="0" smtClean="0"/>
              <a:t>five</a:t>
            </a:r>
            <a:r>
              <a:rPr lang="en-US" sz="1900" dirty="0" smtClean="0"/>
              <a:t> </a:t>
            </a:r>
            <a:r>
              <a:rPr lang="en-US" sz="1900" dirty="0"/>
              <a:t>days </a:t>
            </a:r>
            <a:r>
              <a:rPr lang="en-US" sz="1900" dirty="0" smtClean="0"/>
              <a:t>post event</a:t>
            </a:r>
            <a:endParaRPr lang="en-US" sz="1900" dirty="0" smtClean="0"/>
          </a:p>
        </p:txBody>
      </p:sp>
    </p:spTree>
    <p:extLst>
      <p:ext uri="{BB962C8B-B14F-4D97-AF65-F5344CB8AC3E}">
        <p14:creationId xmlns:p14="http://schemas.microsoft.com/office/powerpoint/2010/main" val="3210671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Findings</a:t>
            </a:r>
            <a:endParaRPr lang="en-US" dirty="0"/>
          </a:p>
        </p:txBody>
      </p:sp>
      <p:sp>
        <p:nvSpPr>
          <p:cNvPr id="3" name="Content Placeholder 2"/>
          <p:cNvSpPr>
            <a:spLocks noGrp="1"/>
          </p:cNvSpPr>
          <p:nvPr>
            <p:ph idx="1"/>
          </p:nvPr>
        </p:nvSpPr>
        <p:spPr>
          <a:xfrm>
            <a:off x="982133" y="936104"/>
            <a:ext cx="8054363" cy="5589240"/>
          </a:xfrm>
        </p:spPr>
        <p:txBody>
          <a:bodyPr anchor="t">
            <a:normAutofit/>
          </a:bodyPr>
          <a:lstStyle/>
          <a:p>
            <a:pPr>
              <a:lnSpc>
                <a:spcPct val="150000"/>
              </a:lnSpc>
            </a:pPr>
            <a:r>
              <a:rPr lang="en-US" dirty="0"/>
              <a:t> </a:t>
            </a:r>
            <a:r>
              <a:rPr lang="en-US" sz="1800" dirty="0" smtClean="0"/>
              <a:t>Relative to</a:t>
            </a:r>
            <a:r>
              <a:rPr lang="en-US" sz="1800" dirty="0" smtClean="0"/>
              <a:t> </a:t>
            </a:r>
            <a:r>
              <a:rPr lang="en-US" sz="1800" dirty="0" smtClean="0"/>
              <a:t>thermoneutral </a:t>
            </a:r>
            <a:r>
              <a:rPr lang="en-US" sz="1800" dirty="0" smtClean="0"/>
              <a:t>measures</a:t>
            </a:r>
            <a:r>
              <a:rPr lang="en-US" sz="1800" dirty="0" smtClean="0"/>
              <a:t>, </a:t>
            </a:r>
            <a:r>
              <a:rPr lang="en-US" sz="1800" dirty="0" smtClean="0"/>
              <a:t>exposure to heat </a:t>
            </a:r>
            <a:r>
              <a:rPr lang="en-US" sz="1800" dirty="0" smtClean="0"/>
              <a:t>therapy caused an;</a:t>
            </a:r>
            <a:endParaRPr lang="en-US" sz="1800" dirty="0" smtClean="0"/>
          </a:p>
          <a:p>
            <a:pPr lvl="1">
              <a:lnSpc>
                <a:spcPct val="150000"/>
              </a:lnSpc>
            </a:pPr>
            <a:r>
              <a:rPr lang="en-US" sz="1600" dirty="0"/>
              <a:t>Increase in levels of protein for proangiogenic factors VEGF and ANGPT1 and chemokine </a:t>
            </a:r>
            <a:r>
              <a:rPr lang="en-US" sz="1600" dirty="0" smtClean="0"/>
              <a:t>CCL2</a:t>
            </a:r>
          </a:p>
          <a:p>
            <a:pPr lvl="1">
              <a:lnSpc>
                <a:spcPct val="150000"/>
              </a:lnSpc>
            </a:pPr>
            <a:r>
              <a:rPr lang="en-US" sz="1600" dirty="0" smtClean="0"/>
              <a:t>Increase </a:t>
            </a:r>
            <a:r>
              <a:rPr lang="en-US" sz="1600" dirty="0"/>
              <a:t>in levels of  protein for CX3CL1 at day one</a:t>
            </a:r>
          </a:p>
          <a:p>
            <a:pPr lvl="1">
              <a:lnSpc>
                <a:spcPct val="150000"/>
              </a:lnSpc>
            </a:pPr>
            <a:r>
              <a:rPr lang="en-US" sz="1600" dirty="0"/>
              <a:t>Increase in the mRNA expression of VEGF at day </a:t>
            </a:r>
            <a:r>
              <a:rPr lang="en-US" sz="1600" dirty="0" smtClean="0"/>
              <a:t>one</a:t>
            </a:r>
            <a:endParaRPr lang="en-US" sz="1600" dirty="0"/>
          </a:p>
          <a:p>
            <a:pPr lvl="1">
              <a:lnSpc>
                <a:spcPct val="150000"/>
              </a:lnSpc>
            </a:pPr>
            <a:r>
              <a:rPr lang="en-US" sz="1600" dirty="0" smtClean="0"/>
              <a:t>Accelerated </a:t>
            </a:r>
            <a:r>
              <a:rPr lang="en-US" sz="1600" dirty="0" smtClean="0"/>
              <a:t>the recovery of fatigue resistance</a:t>
            </a:r>
          </a:p>
          <a:p>
            <a:pPr>
              <a:lnSpc>
                <a:spcPct val="150000"/>
              </a:lnSpc>
            </a:pPr>
            <a:r>
              <a:rPr lang="en-US" sz="1800" dirty="0" smtClean="0"/>
              <a:t>On the other hand</a:t>
            </a:r>
            <a:r>
              <a:rPr lang="en-US" sz="1800" dirty="0" smtClean="0"/>
              <a:t>, </a:t>
            </a:r>
            <a:r>
              <a:rPr lang="en-US" sz="1800" dirty="0" smtClean="0"/>
              <a:t>treatment with heat therapy </a:t>
            </a:r>
            <a:r>
              <a:rPr lang="en-US" sz="1800" dirty="0" smtClean="0"/>
              <a:t>did not have any effect</a:t>
            </a:r>
            <a:r>
              <a:rPr lang="en-US" sz="1800" dirty="0" smtClean="0"/>
              <a:t> </a:t>
            </a:r>
            <a:r>
              <a:rPr lang="en-US" sz="1800" dirty="0" smtClean="0"/>
              <a:t>on;</a:t>
            </a:r>
          </a:p>
          <a:p>
            <a:pPr lvl="1">
              <a:lnSpc>
                <a:spcPct val="150000"/>
              </a:lnSpc>
            </a:pPr>
            <a:r>
              <a:rPr lang="en-US" sz="1600" dirty="0" smtClean="0"/>
              <a:t>Expression of HSP</a:t>
            </a:r>
          </a:p>
          <a:p>
            <a:pPr lvl="1">
              <a:lnSpc>
                <a:spcPct val="150000"/>
              </a:lnSpc>
            </a:pPr>
            <a:r>
              <a:rPr lang="en-US" sz="1600" dirty="0" smtClean="0"/>
              <a:t>Capillarization</a:t>
            </a:r>
            <a:endParaRPr lang="en-US" sz="1600" dirty="0"/>
          </a:p>
          <a:p>
            <a:pPr lvl="1">
              <a:lnSpc>
                <a:spcPct val="150000"/>
              </a:lnSpc>
            </a:pPr>
            <a:r>
              <a:rPr lang="en-US" sz="1600" dirty="0" smtClean="0"/>
              <a:t>Content of the skeletal </a:t>
            </a:r>
            <a:r>
              <a:rPr lang="en-US" sz="1600" dirty="0"/>
              <a:t>muscle </a:t>
            </a:r>
            <a:r>
              <a:rPr lang="en-US" sz="1600" dirty="0" smtClean="0"/>
              <a:t>macrophage</a:t>
            </a:r>
          </a:p>
          <a:p>
            <a:pPr lvl="1">
              <a:lnSpc>
                <a:spcPct val="150000"/>
              </a:lnSpc>
            </a:pPr>
            <a:r>
              <a:rPr lang="en-US" sz="1600" dirty="0"/>
              <a:t>M</a:t>
            </a:r>
            <a:r>
              <a:rPr lang="en-US" sz="1600" dirty="0" smtClean="0"/>
              <a:t>uscle strength recovery</a:t>
            </a:r>
            <a:endParaRPr lang="en-US" sz="1600" dirty="0" smtClean="0"/>
          </a:p>
        </p:txBody>
      </p:sp>
    </p:spTree>
    <p:extLst>
      <p:ext uri="{BB962C8B-B14F-4D97-AF65-F5344CB8AC3E}">
        <p14:creationId xmlns:p14="http://schemas.microsoft.com/office/powerpoint/2010/main" val="4059789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Findings</a:t>
            </a:r>
            <a:endParaRPr lang="en-US" dirty="0"/>
          </a:p>
        </p:txBody>
      </p:sp>
      <p:sp>
        <p:nvSpPr>
          <p:cNvPr id="3" name="Content Placeholder 2"/>
          <p:cNvSpPr>
            <a:spLocks noGrp="1"/>
          </p:cNvSpPr>
          <p:nvPr>
            <p:ph idx="1"/>
          </p:nvPr>
        </p:nvSpPr>
        <p:spPr>
          <a:xfrm>
            <a:off x="982133" y="764704"/>
            <a:ext cx="8054363" cy="2304256"/>
          </a:xfrm>
        </p:spPr>
        <p:txBody>
          <a:bodyPr anchor="t">
            <a:normAutofit fontScale="92500" lnSpcReduction="20000"/>
          </a:bodyPr>
          <a:lstStyle/>
          <a:p>
            <a:pPr>
              <a:lnSpc>
                <a:spcPct val="150000"/>
              </a:lnSpc>
            </a:pPr>
            <a:r>
              <a:rPr lang="en-US" sz="1700" dirty="0" smtClean="0"/>
              <a:t>Total </a:t>
            </a:r>
            <a:r>
              <a:rPr lang="en-US" sz="1700" dirty="0"/>
              <a:t>work completed during 28 </a:t>
            </a:r>
            <a:r>
              <a:rPr lang="en-US" sz="1700" dirty="0" smtClean="0"/>
              <a:t>continuous optimized shrinking </a:t>
            </a:r>
            <a:r>
              <a:rPr lang="en-US" sz="1700" dirty="0"/>
              <a:t>at 180°/s was </a:t>
            </a:r>
            <a:r>
              <a:rPr lang="en-US" sz="1700" dirty="0" smtClean="0"/>
              <a:t>lowered</a:t>
            </a:r>
            <a:r>
              <a:rPr lang="en-US" sz="1700" dirty="0" smtClean="0"/>
              <a:t> </a:t>
            </a:r>
            <a:r>
              <a:rPr lang="en-US" sz="1700" dirty="0"/>
              <a:t>by ~20% on the day </a:t>
            </a:r>
            <a:r>
              <a:rPr lang="en-US" sz="1700" dirty="0" smtClean="0"/>
              <a:t>after and </a:t>
            </a:r>
            <a:r>
              <a:rPr lang="en-US" sz="1700" dirty="0"/>
              <a:t>was not </a:t>
            </a:r>
            <a:r>
              <a:rPr lang="en-US" sz="1700" dirty="0" smtClean="0"/>
              <a:t>restored fully </a:t>
            </a:r>
            <a:r>
              <a:rPr lang="en-US" sz="1700" dirty="0"/>
              <a:t>after </a:t>
            </a:r>
            <a:r>
              <a:rPr lang="en-US" sz="1700" dirty="0" smtClean="0"/>
              <a:t>four </a:t>
            </a:r>
            <a:r>
              <a:rPr lang="en-US" sz="1700" dirty="0" smtClean="0"/>
              <a:t>days</a:t>
            </a:r>
          </a:p>
          <a:p>
            <a:pPr>
              <a:lnSpc>
                <a:spcPct val="150000"/>
              </a:lnSpc>
            </a:pPr>
            <a:r>
              <a:rPr lang="en-US" sz="1700" dirty="0" smtClean="0"/>
              <a:t>Extended</a:t>
            </a:r>
            <a:r>
              <a:rPr lang="en-US" sz="1700" dirty="0" smtClean="0"/>
              <a:t> reduced muscle </a:t>
            </a:r>
            <a:r>
              <a:rPr lang="en-US" sz="1700" dirty="0"/>
              <a:t>work </a:t>
            </a:r>
            <a:r>
              <a:rPr lang="en-US" sz="1700" dirty="0" smtClean="0"/>
              <a:t>capability </a:t>
            </a:r>
            <a:r>
              <a:rPr lang="en-US" sz="1700" dirty="0"/>
              <a:t>is  </a:t>
            </a:r>
            <a:r>
              <a:rPr lang="en-US" sz="1700" dirty="0" smtClean="0"/>
              <a:t>attributed to</a:t>
            </a:r>
            <a:r>
              <a:rPr lang="en-US" sz="1700" dirty="0" smtClean="0"/>
              <a:t> </a:t>
            </a:r>
            <a:r>
              <a:rPr lang="en-US" sz="1700" dirty="0" smtClean="0"/>
              <a:t>many </a:t>
            </a:r>
            <a:r>
              <a:rPr lang="en-US" sz="1700" dirty="0" smtClean="0"/>
              <a:t>elements</a:t>
            </a:r>
            <a:r>
              <a:rPr lang="en-US" sz="1700" dirty="0" smtClean="0"/>
              <a:t>, </a:t>
            </a:r>
            <a:r>
              <a:rPr lang="en-US" sz="1700" dirty="0" smtClean="0"/>
              <a:t>changes </a:t>
            </a:r>
            <a:r>
              <a:rPr lang="en-US" sz="1700" dirty="0"/>
              <a:t>in metabolic </a:t>
            </a:r>
            <a:r>
              <a:rPr lang="en-US" sz="1700" dirty="0" smtClean="0"/>
              <a:t>function changes  </a:t>
            </a:r>
            <a:r>
              <a:rPr lang="en-US" sz="1700" dirty="0"/>
              <a:t>play </a:t>
            </a:r>
            <a:r>
              <a:rPr lang="en-US" sz="1700" dirty="0" smtClean="0"/>
              <a:t>a vital </a:t>
            </a:r>
            <a:r>
              <a:rPr lang="en-US" sz="1700" dirty="0"/>
              <a:t>role </a:t>
            </a:r>
            <a:endParaRPr lang="en-US" sz="1700" dirty="0" smtClean="0"/>
          </a:p>
          <a:p>
            <a:pPr>
              <a:lnSpc>
                <a:spcPct val="150000"/>
              </a:lnSpc>
            </a:pPr>
            <a:r>
              <a:rPr lang="en-US" sz="1700" dirty="0" smtClean="0"/>
              <a:t>Comparing to the control thigh, the thigh receiving heat therapy had a higher work capacity</a:t>
            </a:r>
            <a:endParaRPr lang="en-US" sz="1700" dirty="0"/>
          </a:p>
        </p:txBody>
      </p:sp>
      <p:pic>
        <p:nvPicPr>
          <p:cNvPr id="4" name="Picture 3"/>
          <p:cNvPicPr>
            <a:picLocks noChangeAspect="1"/>
          </p:cNvPicPr>
          <p:nvPr/>
        </p:nvPicPr>
        <p:blipFill>
          <a:blip r:embed="rId3"/>
          <a:stretch>
            <a:fillRect/>
          </a:stretch>
        </p:blipFill>
        <p:spPr>
          <a:xfrm>
            <a:off x="1763688" y="3068960"/>
            <a:ext cx="5635409" cy="3792832"/>
          </a:xfrm>
          <a:prstGeom prst="rect">
            <a:avLst/>
          </a:prstGeom>
        </p:spPr>
      </p:pic>
    </p:spTree>
    <p:extLst>
      <p:ext uri="{BB962C8B-B14F-4D97-AF65-F5344CB8AC3E}">
        <p14:creationId xmlns:p14="http://schemas.microsoft.com/office/powerpoint/2010/main" val="2187875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936104"/>
          </a:xfrm>
        </p:spPr>
        <p:txBody>
          <a:bodyPr/>
          <a:lstStyle/>
          <a:p>
            <a:pPr algn="l"/>
            <a:r>
              <a:rPr lang="en-US" dirty="0" smtClean="0"/>
              <a:t>Findings</a:t>
            </a:r>
            <a:endParaRPr lang="en-US" dirty="0"/>
          </a:p>
        </p:txBody>
      </p:sp>
      <p:sp>
        <p:nvSpPr>
          <p:cNvPr id="3" name="Content Placeholder 2"/>
          <p:cNvSpPr>
            <a:spLocks noGrp="1"/>
          </p:cNvSpPr>
          <p:nvPr>
            <p:ph idx="1"/>
          </p:nvPr>
        </p:nvSpPr>
        <p:spPr>
          <a:xfrm>
            <a:off x="958887" y="1340768"/>
            <a:ext cx="8054363" cy="4005064"/>
          </a:xfrm>
        </p:spPr>
        <p:txBody>
          <a:bodyPr anchor="t">
            <a:normAutofit/>
          </a:bodyPr>
          <a:lstStyle/>
          <a:p>
            <a:pPr>
              <a:lnSpc>
                <a:spcPct val="160000"/>
              </a:lnSpc>
            </a:pPr>
            <a:r>
              <a:rPr lang="en-US" sz="1800" dirty="0" smtClean="0"/>
              <a:t>Advantageous</a:t>
            </a:r>
            <a:r>
              <a:rPr lang="en-US" sz="1800" dirty="0" smtClean="0"/>
              <a:t> </a:t>
            </a:r>
            <a:r>
              <a:rPr lang="en-US" sz="1800" dirty="0"/>
              <a:t>effects of </a:t>
            </a:r>
            <a:r>
              <a:rPr lang="en-US" sz="1800" dirty="0" smtClean="0"/>
              <a:t>heat therapy </a:t>
            </a:r>
            <a:r>
              <a:rPr lang="en-US" sz="1800" dirty="0"/>
              <a:t>on </a:t>
            </a:r>
            <a:r>
              <a:rPr lang="en-US" sz="1800" dirty="0" smtClean="0"/>
              <a:t>recovery of skeletal muscle </a:t>
            </a:r>
            <a:r>
              <a:rPr lang="en-US" sz="1800" dirty="0" smtClean="0"/>
              <a:t>is attributed to </a:t>
            </a:r>
            <a:r>
              <a:rPr lang="en-US" sz="1800" dirty="0" smtClean="0"/>
              <a:t>increased rate of</a:t>
            </a:r>
            <a:r>
              <a:rPr lang="en-US" sz="1800" dirty="0" smtClean="0"/>
              <a:t> </a:t>
            </a:r>
            <a:r>
              <a:rPr lang="en-US" sz="1800" dirty="0"/>
              <a:t>recruitment of inﬂammatory cells to the injury </a:t>
            </a:r>
            <a:r>
              <a:rPr lang="en-US" sz="1800" dirty="0" smtClean="0"/>
              <a:t>location</a:t>
            </a:r>
            <a:r>
              <a:rPr lang="en-US" sz="1800" dirty="0" smtClean="0"/>
              <a:t> </a:t>
            </a:r>
            <a:endParaRPr lang="en-US" sz="1800" dirty="0" smtClean="0"/>
          </a:p>
          <a:p>
            <a:pPr>
              <a:lnSpc>
                <a:spcPct val="160000"/>
              </a:lnSpc>
            </a:pPr>
            <a:r>
              <a:rPr lang="en-US" sz="1800" dirty="0" smtClean="0"/>
              <a:t>Findings </a:t>
            </a:r>
            <a:r>
              <a:rPr lang="en-US" sz="1800" dirty="0"/>
              <a:t>are </a:t>
            </a:r>
            <a:r>
              <a:rPr lang="en-US" sz="1800" dirty="0" smtClean="0"/>
              <a:t>relevant; M1 macrophages </a:t>
            </a:r>
            <a:r>
              <a:rPr lang="en-US" sz="1800" dirty="0" smtClean="0"/>
              <a:t>amplify</a:t>
            </a:r>
            <a:r>
              <a:rPr lang="en-US" sz="1800" dirty="0" smtClean="0"/>
              <a:t> </a:t>
            </a:r>
            <a:r>
              <a:rPr lang="en-US" sz="1800" dirty="0"/>
              <a:t>muscle regeneration in rodents by interacting with proliferating satellite cells </a:t>
            </a:r>
            <a:r>
              <a:rPr lang="en-US" sz="1800" dirty="0" smtClean="0"/>
              <a:t>and </a:t>
            </a:r>
            <a:r>
              <a:rPr lang="en-US" sz="1800" dirty="0" smtClean="0"/>
              <a:t>lowering</a:t>
            </a:r>
            <a:r>
              <a:rPr lang="en-US" sz="1800" dirty="0" smtClean="0"/>
              <a:t> </a:t>
            </a:r>
            <a:r>
              <a:rPr lang="en-US" sz="1800" dirty="0"/>
              <a:t>ﬁbrosis </a:t>
            </a:r>
            <a:endParaRPr lang="en-US" sz="1800" dirty="0" smtClean="0"/>
          </a:p>
          <a:p>
            <a:pPr>
              <a:lnSpc>
                <a:spcPct val="160000"/>
              </a:lnSpc>
            </a:pPr>
            <a:r>
              <a:rPr lang="en-US" sz="1800" dirty="0" smtClean="0"/>
              <a:t>CD68+ immunoreactive macrophages’ increases  </a:t>
            </a:r>
            <a:r>
              <a:rPr lang="en-US" sz="1800" dirty="0"/>
              <a:t>has been </a:t>
            </a:r>
            <a:r>
              <a:rPr lang="en-US" sz="1800" dirty="0" smtClean="0"/>
              <a:t>constantly seen </a:t>
            </a:r>
            <a:r>
              <a:rPr lang="en-US" sz="1800" dirty="0"/>
              <a:t>in the </a:t>
            </a:r>
            <a:r>
              <a:rPr lang="en-US" sz="1800" dirty="0"/>
              <a:t>perimysium and endomysium </a:t>
            </a:r>
            <a:r>
              <a:rPr lang="en-US" sz="1800" dirty="0"/>
              <a:t>after a </a:t>
            </a:r>
            <a:r>
              <a:rPr lang="en-US" sz="1800" dirty="0" smtClean="0"/>
              <a:t>fight</a:t>
            </a:r>
            <a:r>
              <a:rPr lang="en-US" sz="1800" dirty="0" smtClean="0"/>
              <a:t> </a:t>
            </a:r>
            <a:r>
              <a:rPr lang="en-US" sz="1800" dirty="0"/>
              <a:t>of lengthening contractions </a:t>
            </a:r>
            <a:endParaRPr lang="en-US" sz="1800" dirty="0" smtClean="0"/>
          </a:p>
        </p:txBody>
      </p:sp>
    </p:spTree>
    <p:extLst>
      <p:ext uri="{BB962C8B-B14F-4D97-AF65-F5344CB8AC3E}">
        <p14:creationId xmlns:p14="http://schemas.microsoft.com/office/powerpoint/2010/main" val="39830021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1064</TotalTime>
  <Words>2209</Words>
  <Application>Microsoft Office PowerPoint</Application>
  <PresentationFormat>On-screen Show (4:3)</PresentationFormat>
  <Paragraphs>127</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Corbel</vt:lpstr>
      <vt:lpstr>Parallax</vt:lpstr>
      <vt:lpstr>Exercise Physiology IITs</vt:lpstr>
      <vt:lpstr>Background</vt:lpstr>
      <vt:lpstr>Background cntd</vt:lpstr>
      <vt:lpstr>Purpose of the Study</vt:lpstr>
      <vt:lpstr>Study Hypothesis</vt:lpstr>
      <vt:lpstr>Methodology</vt:lpstr>
      <vt:lpstr>Findings</vt:lpstr>
      <vt:lpstr>Findings</vt:lpstr>
      <vt:lpstr>Findings</vt:lpstr>
      <vt:lpstr>Limitations</vt:lpstr>
      <vt:lpstr>Recommendation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Physiology IITs</dc:title>
  <dc:creator>carlislenuc3</dc:creator>
  <cp:lastModifiedBy>Fredrick Oywecha</cp:lastModifiedBy>
  <cp:revision>60</cp:revision>
  <dcterms:created xsi:type="dcterms:W3CDTF">2021-03-21T22:36:49Z</dcterms:created>
  <dcterms:modified xsi:type="dcterms:W3CDTF">2021-04-26T22:59:59Z</dcterms:modified>
</cp:coreProperties>
</file>